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9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2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21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/>
    <p:restoredTop sz="94231"/>
  </p:normalViewPr>
  <p:slideViewPr>
    <p:cSldViewPr snapToGrid="0" snapToObjects="1">
      <p:cViewPr>
        <p:scale>
          <a:sx n="63" d="100"/>
          <a:sy n="63" d="100"/>
        </p:scale>
        <p:origin x="-1392" y="-4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670F8-3D09-8A43-BAA2-BE989598B198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D8C31-FFE9-4242-98A6-2ABE6C1BD6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01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16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687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788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696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 Utiliser patron </a:t>
            </a:r>
            <a:r>
              <a:rPr lang="fr-FR" err="1" smtClean="0"/>
              <a:t>géogébra</a:t>
            </a:r>
            <a:r>
              <a:rPr lang="fr-FR" smtClean="0"/>
              <a:t> préparé.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557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13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 utiliser la diapo suivante</a:t>
            </a:r>
            <a:r>
              <a:rPr lang="fr-FR" baseline="0" dirty="0" smtClean="0"/>
              <a:t> pour la conversion.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507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588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63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37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47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552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913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444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28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176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90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179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59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653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507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/>
              <a:t>Contre-Exemple</a:t>
            </a:r>
            <a:r>
              <a:rPr lang="fr-FR" baseline="0" dirty="0" smtClean="0"/>
              <a:t> </a:t>
            </a:r>
            <a:r>
              <a:rPr lang="fr-FR" altLang="fr-FR" dirty="0" smtClean="0">
                <a:latin typeface="Arial" charset="0"/>
              </a:rPr>
              <a:t>: S’il y a 10 garçons, 70% = 7 et s’il y a 60 filles, 30% = 18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43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979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926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61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577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18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6897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41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876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148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62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0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530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12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63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309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548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951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2912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549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9272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209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57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689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486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81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0748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19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0728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024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351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934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685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57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261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307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 Notamment</a:t>
            </a:r>
            <a:r>
              <a:rPr lang="fr-FR" baseline="0" dirty="0" smtClean="0"/>
              <a:t> pour le patron d’un cône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903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055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2336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9047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5142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5450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697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 dire que c’est la section par un plan parallèle à la base.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3746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4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89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6722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6401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35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8842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4316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0615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0361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 </a:t>
            </a:r>
            <a:r>
              <a:rPr lang="fr-FR" altLang="fr-FR" dirty="0" smtClean="0">
                <a:latin typeface="Arial" charset="0"/>
              </a:rPr>
              <a:t>Après le </a:t>
            </a:r>
            <a:r>
              <a:rPr lang="fr-FR" altLang="fr-FR" dirty="0" err="1" smtClean="0">
                <a:latin typeface="Arial" charset="0"/>
              </a:rPr>
              <a:t>chap</a:t>
            </a:r>
            <a:r>
              <a:rPr lang="fr-FR" altLang="fr-FR" dirty="0" smtClean="0">
                <a:latin typeface="Arial" charset="0"/>
              </a:rPr>
              <a:t> pourcentage réduction et augmentation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9418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5615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18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8763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0650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9485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81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 </a:t>
            </a:r>
            <a:r>
              <a:rPr lang="fr-FR" altLang="fr-FR" dirty="0" smtClean="0">
                <a:latin typeface="Arial" charset="0"/>
              </a:rPr>
              <a:t>Après le </a:t>
            </a:r>
            <a:r>
              <a:rPr lang="fr-FR" altLang="fr-FR" dirty="0" err="1" smtClean="0">
                <a:latin typeface="Arial" charset="0"/>
              </a:rPr>
              <a:t>chap</a:t>
            </a:r>
            <a:r>
              <a:rPr lang="fr-FR" altLang="fr-FR" dirty="0" smtClean="0">
                <a:latin typeface="Arial" charset="0"/>
              </a:rPr>
              <a:t> pourcentage réduction et augmentation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5089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2197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6937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241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8809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6262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00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276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1442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6107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Commentaires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D8C31-FFE9-4242-98A6-2ABE6C1BD670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9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7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8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64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0168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98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97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2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2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8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2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5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6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6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97000"/>
                <a:alpha val="4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Questions flash 3°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L’important n’est pas de trouver mais de chercher.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171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9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46076691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540979"/>
                    <a:gridCol w="4671411"/>
                  </a:tblGrid>
                  <a:tr h="26666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Une règle qui mesure 3 dm mesure combien de cm ?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Léa a mis 2h30 pour lire un livre, et Nina a mis 150 min.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Laquelle est la plus rapide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46076691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540979"/>
                    <a:gridCol w="4671411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0" t="-3425" r="-84598" b="-9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Une règle qui mesure 3 dm mesure combien de cm ?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Léa a mis 2h30 pour lire un livre, et Nina a mis 150 min.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Laquelle est la plus rapide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../../../../Aire%20triangle%20rectangle%20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89" y="3991707"/>
            <a:ext cx="2726518" cy="2037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25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10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7044385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11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calcul poses-tu pour calculer le périmètre d’un cercle de rayon 3m ? Unité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3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36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sz="36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= </m:t>
                                </m:r>
                              </m:oMath>
                            </m:oMathPara>
                          </a14:m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456,78 ÷100=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7044385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3425" r="-100239" b="-9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calcul poses-tu pour calculer le périmètre d’un cercle de rayon 3m ? Unité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7346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07346" r="-23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445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11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86210429"/>
                  </p:ext>
                </p:extLst>
              </p:nvPr>
            </p:nvGraphicFramePr>
            <p:xfrm>
              <a:off x="1627917" y="1371599"/>
              <a:ext cx="10212390" cy="5290457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30525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45 cm = …… dm 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 =</m:t>
                              </m:r>
                            </m:oMath>
                          </a14:m>
                          <a:r>
                            <a:rPr lang="fr-FR" sz="3600" b="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                       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8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</a:t>
                          </a:r>
                        </a:p>
                        <a:p>
                          <a:pPr algn="l"/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algn="l"/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(forme au choix)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851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Trouver la valeur de la mesure manquante.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fr-FR" sz="36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13+25+27+75</m:t>
                                </m:r>
                                <m:r>
                                  <a:rPr lang="fr-FR" sz="3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= </m:t>
                                </m:r>
                              </m:oMath>
                            </m:oMathPara>
                          </a14:m>
                          <a:endParaRPr lang="fr-FR" sz="3600" b="0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algn="l"/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86210429"/>
                  </p:ext>
                </p:extLst>
              </p:nvPr>
            </p:nvGraphicFramePr>
            <p:xfrm>
              <a:off x="1627917" y="1371599"/>
              <a:ext cx="10212390" cy="5290457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30525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45 cm = …… dm 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3694" r="-239" b="-129815"/>
                          </a:stretch>
                        </a:blipFill>
                      </a:tcPr>
                    </a:tc>
                  </a:tr>
                  <a:tr h="29851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Trouver la valeur de la mesure manquante.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80204" r="-239" b="-40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../../../../Pythagore%20simpl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45" y="4781051"/>
            <a:ext cx="3171785" cy="1694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1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12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47766061"/>
                  </p:ext>
                </p:extLst>
              </p:nvPr>
            </p:nvGraphicFramePr>
            <p:xfrm>
              <a:off x="410545" y="1250302"/>
              <a:ext cx="11781454" cy="5325064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6046239"/>
                    <a:gridCol w="5735215"/>
                  </a:tblGrid>
                  <a:tr h="330202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est le volume d’un parallélépipède rectangle de dimensions 3cm x 2cm x 5cm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la valeur moyenne d’un angle dans un triangle.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Comment se nomme un triangle ayant cette valeur comme mesure de ses trois angles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1941784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1L = …… dm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endParaRPr lang="fr-FR" sz="3600" b="0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47766061"/>
                  </p:ext>
                </p:extLst>
              </p:nvPr>
            </p:nvGraphicFramePr>
            <p:xfrm>
              <a:off x="410545" y="1250302"/>
              <a:ext cx="11781454" cy="5325064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6046239"/>
                    <a:gridCol w="5735215"/>
                  </a:tblGrid>
                  <a:tr h="33832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est le volume d’un parallélépipède rectangle de dimensions 3cm x 2cm x 5cm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la valeur moyenne d’un angle dans un triangle.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Comment se nomme un triangle ayant cette valeur comme mesure de ses trois angles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1941784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1L = …… dm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endParaRPr lang="fr-FR" sz="3600" b="0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526" t="-178683" r="-319" b="-6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07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13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785473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4343675"/>
                    <a:gridCol w="5868715"/>
                  </a:tblGrid>
                  <a:tr h="26666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quel solide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est-ce le 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patron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Trouver la médiane de la série suivante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  ;   15  ;   20   ;   35.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Ce triangle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est-il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rectangle ?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Justifier.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785473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4343675"/>
                    <a:gridCol w="5868715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0" t="-3425" r="-135344" b="-9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quel solide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est-ce le 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patron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Trouver la médiane de la série suivante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  ;   15  ;   20   ;   35.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Ce triangle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est-il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rectangle ?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Justifier.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../../../../Patron%20pavé%20droit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033" y="1478057"/>
            <a:ext cx="2640427" cy="254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../../../../Triangle%20rectangle%20%3F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11" y="4239588"/>
            <a:ext cx="3238996" cy="1959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6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14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74598788"/>
                  </p:ext>
                </p:extLst>
              </p:nvPr>
            </p:nvGraphicFramePr>
            <p:xfrm>
              <a:off x="690465" y="1264555"/>
              <a:ext cx="11149842" cy="549013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526972"/>
                    <a:gridCol w="7622870"/>
                  </a:tblGrid>
                  <a:tr h="155821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60% de 40€.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 y </a:t>
                          </a:r>
                          <a:r>
                            <a:rPr lang="fr-FR" sz="3600" b="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d’arêtes dans un parallélépipède rectangle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i="1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sz="3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fr-FR" sz="36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=</m:t>
                                </m:r>
                              </m:oMath>
                            </m:oMathPara>
                          </a14:m>
                          <a:endParaRPr lang="fr-FR" sz="3600" b="0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    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sz="3600" b="0" i="1" kern="1200" dirty="0" smtClean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sz="36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= </m:t>
                                </m:r>
                              </m:oMath>
                            </m:oMathPara>
                          </a14:m>
                          <a:endParaRPr lang="fr-FR" sz="3600" b="0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sz="1800" b="0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(écriture au choix)</a:t>
                          </a:r>
                          <a:endParaRPr lang="fr-FR" sz="3600" b="0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calcul posez-vous pour calculer la température moyenne à Tokyo pendant 10 jours au mois de Mars sachant qu’il y a fait environ :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4° pendant 3 jours ;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6° pendant 5 jours ;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-1° pendant 2 jours.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74598788"/>
                  </p:ext>
                </p:extLst>
              </p:nvPr>
            </p:nvGraphicFramePr>
            <p:xfrm>
              <a:off x="690465" y="1264555"/>
              <a:ext cx="11149842" cy="549013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526972"/>
                    <a:gridCol w="7622870"/>
                  </a:tblGrid>
                  <a:tr h="155821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60% de 40€.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 y </a:t>
                          </a:r>
                          <a:r>
                            <a:rPr lang="fr-FR" sz="3600" b="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d’arêtes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dans un parallélépipède rectangle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i="1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39319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73" t="-41950" r="-216408" b="-57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calcul posez-vous pour calculer la température moyenne à Tokyo pendant 10 jours au mois de Mars sachant qu’il y a fait environ :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4° pendant 3 jours ;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6° pendant 5 jours ;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-1° pendant 2 jours.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49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15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5923363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la moyenne de :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25 et 35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 seau de volume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2000 cm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contient combien de Litres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fr-FR" sz="3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49,6 × 0,01= </m:t>
                                </m:r>
                              </m:oMath>
                            </m:oMathPara>
                          </a14:m>
                          <a:endParaRPr lang="fr-FR" sz="3600" b="0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sz="3600" b="0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Donner 0,01 sous forme fractionnaire.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5923363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3425" r="-100239" b="-9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la moyenne de :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25 et 35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 seau de volume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2000 cm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contient combien de Litres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07346" r="-23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40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Rappel : </a:t>
            </a:r>
            <a:r>
              <a:rPr lang="fr-FR" dirty="0">
                <a:solidFill>
                  <a:srgbClr val="0F6FC6"/>
                </a:solidFill>
                <a:latin typeface="Calibri" charset="0"/>
              </a:rPr>
              <a:t>Conversion volumes et contenances     </a:t>
            </a:r>
            <a:r>
              <a:rPr lang="fr-FR" dirty="0" smtClean="0">
                <a:solidFill>
                  <a:srgbClr val="0F6FC6"/>
                </a:solidFill>
                <a:latin typeface="Calibri" charset="0"/>
              </a:rPr>
              <a:t/>
            </a:r>
            <a:br>
              <a:rPr lang="fr-FR" dirty="0" smtClean="0">
                <a:solidFill>
                  <a:srgbClr val="0F6FC6"/>
                </a:solidFill>
                <a:latin typeface="Calibri" charset="0"/>
              </a:rPr>
            </a:br>
            <a:r>
              <a:rPr lang="fr-FR" dirty="0">
                <a:solidFill>
                  <a:srgbClr val="0F6FC6"/>
                </a:solidFill>
                <a:latin typeface="Calibri" charset="0"/>
              </a:rPr>
              <a:t> </a:t>
            </a:r>
            <a:r>
              <a:rPr lang="fr-FR" dirty="0" smtClean="0">
                <a:solidFill>
                  <a:srgbClr val="0F6FC6"/>
                </a:solidFill>
                <a:latin typeface="Calibri" charset="0"/>
              </a:rPr>
              <a:t>                                                                         </a:t>
            </a:r>
            <a:r>
              <a:rPr lang="fr-FR" dirty="0">
                <a:solidFill>
                  <a:srgbClr val="FF0000"/>
                </a:solidFill>
                <a:latin typeface="Calibri (Corps)" charset="0"/>
              </a:rPr>
              <a:t>1L = 1 dm</a:t>
            </a:r>
            <a:r>
              <a:rPr lang="fr-FR" baseline="30000" dirty="0">
                <a:solidFill>
                  <a:srgbClr val="FF0000"/>
                </a:solidFill>
                <a:latin typeface="Calibri (Corps)" charset="0"/>
              </a:rPr>
              <a:t>3</a:t>
            </a:r>
            <a:r>
              <a:rPr lang="fr-FR" dirty="0">
                <a:solidFill>
                  <a:srgbClr val="0F6FC6"/>
                </a:solidFill>
                <a:latin typeface="Calibri" charset="0"/>
              </a:rPr>
              <a:t/>
            </a:r>
            <a:br>
              <a:rPr lang="fr-FR" dirty="0">
                <a:solidFill>
                  <a:srgbClr val="0F6FC6"/>
                </a:solidFill>
                <a:latin typeface="Calibri" charset="0"/>
              </a:rPr>
            </a:b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332466"/>
              </p:ext>
            </p:extLst>
          </p:nvPr>
        </p:nvGraphicFramePr>
        <p:xfrm>
          <a:off x="2449903" y="1742536"/>
          <a:ext cx="8867950" cy="3855473"/>
        </p:xfrm>
        <a:graphic>
          <a:graphicData uri="http://schemas.openxmlformats.org/drawingml/2006/table">
            <a:tbl>
              <a:tblPr/>
              <a:tblGrid>
                <a:gridCol w="2990356"/>
                <a:gridCol w="653066"/>
                <a:gridCol w="653066"/>
                <a:gridCol w="653066"/>
                <a:gridCol w="653066"/>
                <a:gridCol w="653066"/>
                <a:gridCol w="653066"/>
                <a:gridCol w="653066"/>
                <a:gridCol w="653066"/>
                <a:gridCol w="653066"/>
              </a:tblGrid>
              <a:tr h="138022">
                <a:tc gridSpan="10">
                  <a:txBody>
                    <a:bodyPr/>
                    <a:lstStyle/>
                    <a:p>
                      <a:pPr algn="ctr" fontAlgn="t"/>
                      <a:endParaRPr lang="fr-FR" sz="800" b="0" i="0" u="none" strike="noStrike" dirty="0">
                        <a:solidFill>
                          <a:srgbClr val="0F6FC6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508835">
                <a:tc>
                  <a:txBody>
                    <a:bodyPr/>
                    <a:lstStyle/>
                    <a:p>
                      <a:pPr algn="l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Volume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7CCA62"/>
                          </a:solidFill>
                          <a:effectLst/>
                          <a:latin typeface="Calibri (Corps)" charset="0"/>
                        </a:rPr>
                        <a:t>m</a:t>
                      </a:r>
                      <a:r>
                        <a:rPr lang="fr-FR" sz="3200" b="0" i="0" u="none" strike="noStrike" baseline="30000">
                          <a:solidFill>
                            <a:srgbClr val="438AD8"/>
                          </a:solidFill>
                          <a:effectLst/>
                          <a:latin typeface="Calibri (Corps)" charset="0"/>
                        </a:rPr>
                        <a:t>3</a:t>
                      </a:r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 (Corps)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C00000"/>
                          </a:solidFill>
                          <a:effectLst/>
                          <a:latin typeface="Calibri (Corps)" charset="0"/>
                        </a:rPr>
                        <a:t>d</a:t>
                      </a:r>
                      <a:r>
                        <a:rPr lang="fr-FR" sz="3200" b="0" i="0" u="none" strike="noStrike">
                          <a:solidFill>
                            <a:srgbClr val="7CCA62"/>
                          </a:solidFill>
                          <a:effectLst/>
                          <a:latin typeface="Calibri (Corps)" charset="0"/>
                        </a:rPr>
                        <a:t>m</a:t>
                      </a:r>
                      <a:r>
                        <a:rPr lang="fr-FR" sz="3200" b="0" i="0" u="none" strike="noStrike" baseline="30000">
                          <a:solidFill>
                            <a:srgbClr val="438AD8"/>
                          </a:solidFill>
                          <a:effectLst/>
                          <a:latin typeface="Calibri (Corps)" charset="0"/>
                        </a:rPr>
                        <a:t>3</a:t>
                      </a:r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 (Corps)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C00000"/>
                          </a:solidFill>
                          <a:effectLst/>
                          <a:latin typeface="Calibri (Corps)" charset="0"/>
                        </a:rPr>
                        <a:t>c</a:t>
                      </a:r>
                      <a:r>
                        <a:rPr lang="fr-FR" sz="3200" b="0" i="0" u="none" strike="noStrike">
                          <a:solidFill>
                            <a:srgbClr val="7CCA62"/>
                          </a:solidFill>
                          <a:effectLst/>
                          <a:latin typeface="Calibri (Corps)" charset="0"/>
                        </a:rPr>
                        <a:t>m</a:t>
                      </a:r>
                      <a:r>
                        <a:rPr lang="fr-FR" sz="3200" b="0" i="0" u="none" strike="noStrike" baseline="30000">
                          <a:solidFill>
                            <a:srgbClr val="438AD8"/>
                          </a:solidFill>
                          <a:effectLst/>
                          <a:latin typeface="Calibri (Corps)" charset="0"/>
                        </a:rPr>
                        <a:t>3</a:t>
                      </a:r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 (Corps)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706716">
                <a:tc>
                  <a:txBody>
                    <a:bodyPr/>
                    <a:lstStyle/>
                    <a:p>
                      <a:pPr algn="l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Contenance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C00000"/>
                          </a:solidFill>
                          <a:effectLst/>
                          <a:latin typeface="Calibri (Corps)" charset="0"/>
                        </a:rPr>
                        <a:t>k</a:t>
                      </a:r>
                      <a:r>
                        <a:rPr lang="fr-FR" sz="3200" b="0" i="0" u="none" strike="noStrike">
                          <a:solidFill>
                            <a:srgbClr val="54A738"/>
                          </a:solidFill>
                          <a:effectLst/>
                          <a:latin typeface="Calibri (Corps)" charset="0"/>
                        </a:rPr>
                        <a:t>L</a:t>
                      </a:r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 (Corps)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C00000"/>
                          </a:solidFill>
                          <a:effectLst/>
                          <a:latin typeface="Calibri (Corps)" charset="0"/>
                        </a:rPr>
                        <a:t>h</a:t>
                      </a:r>
                      <a:r>
                        <a:rPr lang="fr-FR" sz="3200" b="0" i="0" u="none" strike="noStrike">
                          <a:solidFill>
                            <a:srgbClr val="54A738"/>
                          </a:solidFill>
                          <a:effectLst/>
                          <a:latin typeface="Calibri (Corps)" charset="0"/>
                        </a:rPr>
                        <a:t>L</a:t>
                      </a:r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 (Corps)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C00000"/>
                          </a:solidFill>
                          <a:effectLst/>
                          <a:latin typeface="Calibri (Corps)" charset="0"/>
                        </a:rPr>
                        <a:t>da</a:t>
                      </a:r>
                      <a:r>
                        <a:rPr lang="fr-FR" sz="3200" b="0" i="0" u="none" strike="noStrike">
                          <a:solidFill>
                            <a:srgbClr val="54A738"/>
                          </a:solidFill>
                          <a:effectLst/>
                          <a:latin typeface="Calibri (Corps)" charset="0"/>
                        </a:rPr>
                        <a:t>L</a:t>
                      </a:r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 (Corps)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54A738"/>
                          </a:solidFill>
                          <a:effectLst/>
                          <a:latin typeface="Calibri" charset="0"/>
                        </a:rPr>
                        <a:t>L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C00000"/>
                          </a:solidFill>
                          <a:effectLst/>
                          <a:latin typeface="Calibri (Corps)" charset="0"/>
                        </a:rPr>
                        <a:t>d</a:t>
                      </a:r>
                      <a:r>
                        <a:rPr lang="fr-FR" sz="3200" b="0" i="0" u="none" strike="noStrike">
                          <a:solidFill>
                            <a:srgbClr val="54A738"/>
                          </a:solidFill>
                          <a:effectLst/>
                          <a:latin typeface="Calibri (Corps)" charset="0"/>
                        </a:rPr>
                        <a:t>L</a:t>
                      </a:r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 (Corps)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C00000"/>
                          </a:solidFill>
                          <a:effectLst/>
                          <a:latin typeface="Calibri (Corps)" charset="0"/>
                        </a:rPr>
                        <a:t>c</a:t>
                      </a:r>
                      <a:r>
                        <a:rPr lang="fr-FR" sz="3200" b="0" i="0" u="none" strike="noStrike">
                          <a:solidFill>
                            <a:srgbClr val="54A738"/>
                          </a:solidFill>
                          <a:effectLst/>
                          <a:latin typeface="Calibri (Corps)" charset="0"/>
                        </a:rPr>
                        <a:t>L</a:t>
                      </a:r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 (Corps)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200" b="0" i="0" u="none" strike="noStrike">
                          <a:solidFill>
                            <a:srgbClr val="C00000"/>
                          </a:solidFill>
                          <a:effectLst/>
                          <a:latin typeface="Calibri (Corps)" charset="0"/>
                        </a:rPr>
                        <a:t>m</a:t>
                      </a:r>
                      <a:r>
                        <a:rPr lang="fr-FR" sz="3200" b="0" i="0" u="none" strike="noStrike">
                          <a:solidFill>
                            <a:srgbClr val="54A738"/>
                          </a:solidFill>
                          <a:effectLst/>
                          <a:latin typeface="Calibri (Corps)" charset="0"/>
                        </a:rPr>
                        <a:t>L</a:t>
                      </a:r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 (Corps)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566">
                <a:tc>
                  <a:txBody>
                    <a:bodyPr/>
                    <a:lstStyle/>
                    <a:p>
                      <a:pPr algn="l" fontAlgn="b"/>
                      <a:endParaRPr lang="fr-FR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 (Corps)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</a:tr>
              <a:tr h="452298">
                <a:tc>
                  <a:txBody>
                    <a:bodyPr/>
                    <a:lstStyle/>
                    <a:p>
                      <a:pPr algn="l" fontAlgn="b"/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</a:tr>
              <a:tr h="452298">
                <a:tc>
                  <a:txBody>
                    <a:bodyPr/>
                    <a:lstStyle/>
                    <a:p>
                      <a:pPr algn="l" fontAlgn="b"/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</a:tr>
              <a:tr h="452298">
                <a:tc>
                  <a:txBody>
                    <a:bodyPr/>
                    <a:lstStyle/>
                    <a:p>
                      <a:pPr algn="l" fontAlgn="b"/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A8"/>
                    </a:solidFill>
                  </a:tcPr>
                </a:tc>
              </a:tr>
              <a:tr h="452298">
                <a:tc>
                  <a:txBody>
                    <a:bodyPr/>
                    <a:lstStyle/>
                    <a:p>
                      <a:pPr algn="l" fontAlgn="b"/>
                      <a:endParaRPr lang="fr-FR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438AD8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438AD8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438AD8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438AD8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A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36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16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6063933"/>
                  </p:ext>
                </p:extLst>
              </p:nvPr>
            </p:nvGraphicFramePr>
            <p:xfrm>
              <a:off x="1627917" y="1371600"/>
              <a:ext cx="10212390" cy="521150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2977036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est l’étendue de cette série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94    ;     67    ;     149    ;     89    ;     91    ;     32    ;     69    ;     43    ;     39    ;     103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est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valeur 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h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1828229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3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5 632 847 × 0,001= </m:t>
                                </m:r>
                              </m:oMath>
                            </m:oMathPara>
                          </a14:m>
                          <a:endParaRPr lang="fr-FR" sz="3600" b="0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mm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est une unité de …………………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6063933"/>
                  </p:ext>
                </p:extLst>
              </p:nvPr>
            </p:nvGraphicFramePr>
            <p:xfrm>
              <a:off x="1627917" y="1371600"/>
              <a:ext cx="10212390" cy="521150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3383280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est l’étendue de cette série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94    ;     67    ;     149    ;     89    ;     91    ;     32    ;     69    ;     43    ;     39    ;     103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est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valeur 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h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182822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90000" r="-100239" b="-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mm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est une unité de …………………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../../../../Pythagore%20is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94" y="1603787"/>
            <a:ext cx="2806865" cy="2781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30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17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60659842"/>
                  </p:ext>
                </p:extLst>
              </p:nvPr>
            </p:nvGraphicFramePr>
            <p:xfrm>
              <a:off x="997528" y="1404850"/>
              <a:ext cx="11022676" cy="4630189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503025"/>
                    <a:gridCol w="5519651"/>
                  </a:tblGrid>
                  <a:tr h="170824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fr-FR" sz="4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fr-FR" sz="44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4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4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sz="44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fr-FR" sz="44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44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la moyenne de :</a:t>
                          </a: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   ;    12   ;    13.</a:t>
                          </a:r>
                        </a:p>
                      </a:txBody>
                      <a:tcPr marL="68580" marR="68580" marT="0" marB="0"/>
                    </a:tc>
                  </a:tr>
                  <a:tr h="292194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2016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1000</m:t>
                                  </m:r>
                                </m:den>
                              </m:f>
                              <m:r>
                                <a:rPr lang="fr-FR" sz="44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44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24,5+3,9+7,5+13,1=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60659842"/>
                  </p:ext>
                </p:extLst>
              </p:nvPr>
            </p:nvGraphicFramePr>
            <p:xfrm>
              <a:off x="997528" y="1404850"/>
              <a:ext cx="11022676" cy="4630189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503025"/>
                    <a:gridCol w="5519651"/>
                  </a:tblGrid>
                  <a:tr h="170824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1" t="-8214" r="-100554" b="-17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la moyenne de :</a:t>
                          </a: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   ;    12   ;    13.</a:t>
                          </a:r>
                        </a:p>
                      </a:txBody>
                      <a:tcPr marL="68580" marR="68580" marT="0" marB="0"/>
                    </a:tc>
                  </a:tr>
                  <a:tr h="292194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1" t="-63125" r="-100554" b="-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9779" t="-63125" r="-221" b="-62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8275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04306664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fr-FR" sz="3600" i="1" kern="1200" smtClean="0"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3600" kern="1200"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−5</m:t>
                                    </m:r>
                                  </m:e>
                                </m:d>
                                <m:r>
                                  <a:rPr lang="fr-FR" sz="3600" kern="1200"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fr-FR" sz="3600" i="1" kern="1200"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3600" kern="1200"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−8 </m:t>
                                    </m:r>
                                  </m:e>
                                </m:d>
                                <m:r>
                                  <a:rPr lang="fr-FR" sz="3600" kern="1200"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= </m:t>
                                </m:r>
                              </m:oMath>
                            </m:oMathPara>
                          </a14:m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i="1" kern="1200"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kern="120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fr-FR" sz="4400" kern="120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FR" sz="4400" kern="1200"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4400" i="1" kern="1200"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kern="120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fr-FR" sz="4400" kern="120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FR" sz="4400" kern="1200"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endParaRPr lang="fr-FR" sz="44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fr-FR" sz="3600" i="1" kern="1200" smtClean="0"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3600" kern="1200"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3+8 </m:t>
                                    </m:r>
                                  </m:e>
                                </m:d>
                                <m:r>
                                  <a:rPr lang="fr-FR" sz="3600" kern="1200"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× 7= </m:t>
                                </m:r>
                              </m:oMath>
                            </m:oMathPara>
                          </a14:m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Écrire 33% sous</a:t>
                          </a:r>
                          <a:r>
                            <a:rPr lang="fr-FR" sz="360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forme </a:t>
                          </a:r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décimale.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04306664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457" r="-100239" b="-9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457" r="-239" b="-96804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4265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Écrire 33% sous</a:t>
                          </a:r>
                          <a:r>
                            <a:rPr lang="fr-FR" sz="360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forme </a:t>
                          </a:r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décimale.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345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18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23201178"/>
                  </p:ext>
                </p:extLst>
              </p:nvPr>
            </p:nvGraphicFramePr>
            <p:xfrm>
              <a:off x="532014" y="1459844"/>
              <a:ext cx="11308292" cy="5398156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735781"/>
                    <a:gridCol w="5572511"/>
                  </a:tblGrid>
                  <a:tr h="2746975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Trouver la médiane de la série suivante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42  ;   55  ;   70  ;   78  ;   90.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triangle suivant est-il rectangle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5118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13 × 0,1=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mètre carré est une unité de …………………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23201178"/>
                  </p:ext>
                </p:extLst>
              </p:nvPr>
            </p:nvGraphicFramePr>
            <p:xfrm>
              <a:off x="532014" y="1459844"/>
              <a:ext cx="11308292" cy="5398156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735781"/>
                    <a:gridCol w="5572511"/>
                  </a:tblGrid>
                  <a:tr h="2746975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Trouver la médiane de la série suivante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42  ;   55  ;   70  ;   78  ;   90.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triangle suivant est-il rectangle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511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6" t="-107126" r="-97450" b="-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mètre carré est une unité de …………………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../../../../Triangle%20plat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737" y="2142873"/>
            <a:ext cx="3128569" cy="2016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6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19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402274"/>
              </p:ext>
            </p:extLst>
          </p:nvPr>
        </p:nvGraphicFramePr>
        <p:xfrm>
          <a:off x="1627917" y="1371600"/>
          <a:ext cx="10212390" cy="595689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Calculer la moyenne de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-4 et 4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Quel calcul poses-tu pour calculer le périmètre de ce</a:t>
                      </a:r>
                      <a:r>
                        <a:rPr lang="fr-FR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cercle ?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R="2592000"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 tonne est une unité de ……………..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66 m = …… dm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4" descr="../../../../Aire%20disque%20diamètre.png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000" y="1498377"/>
            <a:ext cx="2386965" cy="230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9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20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28351789"/>
                  </p:ext>
                </p:extLst>
              </p:nvPr>
            </p:nvGraphicFramePr>
            <p:xfrm>
              <a:off x="609600" y="1264555"/>
              <a:ext cx="11394832" cy="5136245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251938"/>
                    <a:gridCol w="6142894"/>
                  </a:tblGrid>
                  <a:tr h="1147894">
                    <a:tc>
                      <a:txBody>
                        <a:bodyPr/>
                        <a:lstStyle/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la moyenne de :</a:t>
                          </a:r>
                        </a:p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45   ;    45   ;    30</a:t>
                          </a:r>
                          <a:r>
                            <a:rPr lang="fr-FR" sz="32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2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2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sz="3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0,45 ×………=4,5</m:t>
                              </m:r>
                            </m:oMath>
                          </a14:m>
                          <a:endParaRPr lang="fr-FR" sz="3200" b="0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200" b="0" kern="1200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3988351">
                    <a:tc>
                      <a:txBody>
                        <a:bodyPr/>
                        <a:lstStyle/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Traduis par une expression mathématique :</a:t>
                          </a:r>
                        </a:p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somme du produit de 9,7 par 3 et du produit de 6 par 5,4.</a:t>
                          </a:r>
                          <a:r>
                            <a:rPr lang="fr-FR" sz="32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2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Voici une série rangée dans l’ordre :</a:t>
                          </a:r>
                        </a:p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8   ;    8   ;    10   ;    12   ;    12   ;    14   ;    15   ;    16   ;    16   ;    ?</a:t>
                          </a:r>
                        </a:p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Sachant que l’étendue de cette série est 9, quelle est la valeur manquante ?</a:t>
                          </a:r>
                          <a:r>
                            <a:rPr lang="fr-FR" sz="32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2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2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28351789"/>
                  </p:ext>
                </p:extLst>
              </p:nvPr>
            </p:nvGraphicFramePr>
            <p:xfrm>
              <a:off x="609600" y="1264555"/>
              <a:ext cx="11394832" cy="5136245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251938"/>
                    <a:gridCol w="6142894"/>
                  </a:tblGrid>
                  <a:tr h="1147894">
                    <a:tc>
                      <a:txBody>
                        <a:bodyPr/>
                        <a:lstStyle/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la moyenne de :</a:t>
                          </a:r>
                        </a:p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45   ;    45   ;    30</a:t>
                          </a:r>
                          <a:r>
                            <a:rPr lang="fr-FR" sz="32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2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714" t="-6915" r="-198" b="-350000"/>
                          </a:stretch>
                        </a:blipFill>
                      </a:tcPr>
                    </a:tc>
                  </a:tr>
                  <a:tr h="3988351">
                    <a:tc>
                      <a:txBody>
                        <a:bodyPr/>
                        <a:lstStyle/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Traduis par une expression mathématique :</a:t>
                          </a:r>
                        </a:p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somme du produit de 9,7 par 3 et du produit de 6 par 5,4.</a:t>
                          </a:r>
                          <a:r>
                            <a:rPr lang="fr-FR" sz="32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2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Voici une série rangée dans l’ordre :</a:t>
                          </a:r>
                        </a:p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8   ;    8   ;    10   ;    12   ;    12   ;    14   ;    15   ;    16   ;    16   ;    ?</a:t>
                          </a:r>
                        </a:p>
                        <a:p>
                          <a:r>
                            <a:rPr lang="fr-FR" sz="32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Sachant que l’étendue de cette série est 9, quelle est la valeur manquante ?</a:t>
                          </a:r>
                          <a:r>
                            <a:rPr lang="fr-FR" sz="32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2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2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9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21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47614348"/>
                  </p:ext>
                </p:extLst>
              </p:nvPr>
            </p:nvGraphicFramePr>
            <p:xfrm>
              <a:off x="1627917" y="1371601"/>
              <a:ext cx="10212390" cy="5556737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106195"/>
                    <a:gridCol w="5106195"/>
                  </a:tblGrid>
                  <a:tr h="3270737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calcul poses-tu pour calculer l’aire d’un disque de rayon 4 cm ?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En mm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quel solide est-ce le patron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061193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50% de 60€.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Vrai ou faux : </a:t>
                          </a:r>
                          <a:endParaRPr lang="fr-FR" sz="3600" b="1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 ordre de grandeur de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402,38 × 1,965</m:t>
                              </m:r>
                            </m:oMath>
                          </a14:m>
                          <a:r>
                            <a:rPr lang="fr-FR" sz="3600" b="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 800 ?</a:t>
                          </a:r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47614348"/>
                  </p:ext>
                </p:extLst>
              </p:nvPr>
            </p:nvGraphicFramePr>
            <p:xfrm>
              <a:off x="1627917" y="1371601"/>
              <a:ext cx="10212390" cy="533193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106195"/>
                    <a:gridCol w="5106195"/>
                  </a:tblGrid>
                  <a:tr h="3270737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calcul poses-tu pour calculer l’aire d’un disque de rayon 4 cm ?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En mm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quel solide est-ce le patron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061193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50% de 60€.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63314" r="-239" b="-5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../../../../Patron%20Cylindr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02" y="1905000"/>
            <a:ext cx="2993658" cy="2573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32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22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595012"/>
              </p:ext>
            </p:extLst>
          </p:nvPr>
        </p:nvGraphicFramePr>
        <p:xfrm>
          <a:off x="1627917" y="1371600"/>
          <a:ext cx="10212390" cy="54082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Volume d’un cube d’arête 4cm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 confiture de Marie contient 60% de sucre.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Combien un pot de 100g contient-il de sucre ?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Et pour un pot de 30g ?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; 3 ; 4 ; 4 ; 9 ; 21 ; 22 ; 25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Étendue ?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Médiane ?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Interprétation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345 x 0,1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85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23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54134885"/>
                  </p:ext>
                </p:extLst>
              </p:nvPr>
            </p:nvGraphicFramePr>
            <p:xfrm>
              <a:off x="1627917" y="1371600"/>
              <a:ext cx="10212390" cy="7054172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6390668"/>
                    <a:gridCol w="3821722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Voici la courbe de croissance d’un bébé pendant 6 mois.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est l’étendue de cette série de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tailles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Si une bouteille a un volume de </a:t>
                          </a:r>
                        </a:p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100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cm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 combien contient-elle de Litres ?</a:t>
                          </a:r>
                          <a:endParaRPr lang="fr-FR" sz="360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345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</m:t>
                                  </m:r>
                                </m:den>
                              </m:f>
                              <m:r>
                                <a:rPr lang="fr-FR" sz="44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44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sz="36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54134885"/>
                  </p:ext>
                </p:extLst>
              </p:nvPr>
            </p:nvGraphicFramePr>
            <p:xfrm>
              <a:off x="1627917" y="1371600"/>
              <a:ext cx="10212390" cy="7054172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6390668"/>
                    <a:gridCol w="3821722"/>
                  </a:tblGrid>
                  <a:tr h="4480560">
                    <a:tc>
                      <a:txBody>
                        <a:bodyPr/>
                        <a:lstStyle/>
                        <a:p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Voici la courbe de croissance d’un bébé pendant 6 mois.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est l’étendue de cette série de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tailles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Si une bouteille a un volume de </a:t>
                          </a:r>
                        </a:p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100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cm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 combien contient-elle de Litres ?</a:t>
                          </a:r>
                          <a:endParaRPr lang="fr-FR" sz="360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5" t="-177962" r="-59962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7464" t="-177962" r="-31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doc/ex18p74%20flash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17" y="1371600"/>
            <a:ext cx="3201991" cy="2051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3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24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21052222"/>
                  </p:ext>
                </p:extLst>
              </p:nvPr>
            </p:nvGraphicFramePr>
            <p:xfrm>
              <a:off x="1627917" y="1371600"/>
              <a:ext cx="10212390" cy="5408252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Ce triangle est-il rectangle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Où se situe la médiane d’une série de nombres rangés dans l’ordre croissant si l’effectif total est de 5 valeurs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3 456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1 000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44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</a:t>
                          </a:r>
                          <a:r>
                            <a:rPr lang="fr-FR" sz="44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44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21052222"/>
                  </p:ext>
                </p:extLst>
              </p:nvPr>
            </p:nvGraphicFramePr>
            <p:xfrm>
              <a:off x="1627917" y="1371600"/>
              <a:ext cx="10212390" cy="5408252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8346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Ce triangle est-il rectangle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Où se situe la médiane d’une série de nombres rangés dans l’ordre croissant si l’effectif total est de 5 valeurs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13475" r="-100239" b="-4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13475" r="-239" b="-4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../../../../Triangle%20non%20constructibl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69" y="1905001"/>
            <a:ext cx="2888943" cy="217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3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25</a:t>
            </a:r>
            <a:br>
              <a:rPr lang="fr-FR" dirty="0" smtClean="0"/>
            </a:b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5192557"/>
                  </p:ext>
                </p:extLst>
              </p:nvPr>
            </p:nvGraphicFramePr>
            <p:xfrm>
              <a:off x="1627917" y="1371600"/>
              <a:ext cx="10212390" cy="5408252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 d’un parallélépipède rectangle de dimension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2cm x 3 cm x 4 cm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Où se situe la médiane d’une série de nombres rangés dans l’ordre croissant si l’effectif total est de 30 valeurs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68 740</m:t>
                                  </m:r>
                                </m:num>
                                <m:den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…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6,874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5192557"/>
                  </p:ext>
                </p:extLst>
              </p:nvPr>
            </p:nvGraphicFramePr>
            <p:xfrm>
              <a:off x="1627917" y="1371600"/>
              <a:ext cx="10212390" cy="5408252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834640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 d’un parallélépipède rectangle de dimension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2cm x 3 cm x 4 cm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Où se situe la médiane d’une série de nombres rangés dans l’ordre croissant si l’effectif total est de 30 valeurs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13475" r="-100239" b="-4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13475" r="-239" b="-4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37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26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75207128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Écrire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12 384 en toutes lettres.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est la moyenne de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16   ;    16   ;    16   ;    16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3 456</m:t>
                                  </m:r>
                                </m:num>
                                <m:den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100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75207128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Écrire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12 384 en toutes lettres.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est la moyenne de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16   ;    16   ;    16   ;    16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7346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07346" r="-23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276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27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9740868"/>
                  </p:ext>
                </p:extLst>
              </p:nvPr>
            </p:nvGraphicFramePr>
            <p:xfrm>
              <a:off x="1627917" y="1371600"/>
              <a:ext cx="10212390" cy="531681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Une brique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jus de fruits qui a un volume de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300 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contient combien de </a:t>
                          </a:r>
                          <a:r>
                            <a:rPr lang="fr-FR" sz="3600" b="0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Où se situe la médiane d’une série de nombres rangés dans l’ordre croissant si l’effectif total est de 51 valeurs ?</a:t>
                          </a:r>
                        </a:p>
                      </a:txBody>
                      <a:tcPr marL="68580" marR="68580" marT="0" marB="0"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324 x 100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9740868"/>
                  </p:ext>
                </p:extLst>
              </p:nvPr>
            </p:nvGraphicFramePr>
            <p:xfrm>
              <a:off x="1627917" y="1371600"/>
              <a:ext cx="10212390" cy="531681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743200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Une brique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jus de fruits qui a un volume de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300 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contient combien de </a:t>
                          </a:r>
                          <a:r>
                            <a:rPr lang="fr-FR" sz="3600" b="0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Où se situe la médiane d’une série de nombres rangés dans l’ordre croissant si l’effectif total est de 51 valeurs ?</a:t>
                          </a:r>
                        </a:p>
                      </a:txBody>
                      <a:tcPr marL="68580" marR="68580" marT="0" marB="0"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324 x 100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11820" r="-239" b="-4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01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54013741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Donner la définition d’un effectif d’une donnée.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fr-FR" sz="3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fr-FR" sz="3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+2 = </m:t>
                              </m:r>
                            </m:oMath>
                          </a14:m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À quelle fraction correspond 20%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Qu’est-ce qu’un hexagone ?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54013741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Donner la définition d’un effectif d’une donnée.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3425" r="-239" b="-96804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À quelle fraction correspond 20%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Qu’est-ce qu’un hexagone ?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895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28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81754921"/>
                  </p:ext>
                </p:extLst>
              </p:nvPr>
            </p:nvGraphicFramePr>
            <p:xfrm>
              <a:off x="788893" y="1371600"/>
              <a:ext cx="11051414" cy="656649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525707"/>
                    <a:gridCol w="5525707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2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(NM) // (AE) </a:t>
                          </a:r>
                        </a:p>
                        <a:p>
                          <a:r>
                            <a:rPr lang="fr-FR" sz="32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(OP)</a:t>
                          </a:r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// (CB)</a:t>
                          </a:r>
                          <a:endParaRPr lang="fr-FR" sz="32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r>
                            <a:rPr lang="fr-FR" sz="32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Quelle</a:t>
                          </a:r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est la</a:t>
                          </a:r>
                        </a:p>
                        <a:p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nature de la</a:t>
                          </a:r>
                        </a:p>
                        <a:p>
                          <a:r>
                            <a:rPr lang="fr-FR" sz="32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section</a:t>
                          </a:r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de ce </a:t>
                          </a:r>
                        </a:p>
                        <a:p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cube par le plan </a:t>
                          </a:r>
                        </a:p>
                        <a:p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coloré parallèle à l’arête [AE] ?</a:t>
                          </a:r>
                          <a:endParaRPr lang="fr-FR" sz="3200" b="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kern="1200" dirty="0" smtClean="0"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37 456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1 000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44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</a:t>
                          </a:r>
                          <a:r>
                            <a:rPr lang="fr-FR" sz="44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44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44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Écrire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i="1" smtClean="0">
                                      <a:latin typeface="Cambria Math"/>
                                      <a:ea typeface="Calibri (Corps)" charset="0"/>
                                      <a:cs typeface="Calibri (Corps)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sz="36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sous</a:t>
                          </a:r>
                          <a:r>
                            <a:rPr lang="fr-FR" sz="360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forme décimale.</a:t>
                          </a:r>
                          <a:endParaRPr lang="fr-FR" sz="36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i="1" smtClean="0">
                                      <a:latin typeface="Cambria Math"/>
                                      <a:ea typeface="Calibri (Corps)" charset="0"/>
                                      <a:cs typeface="Calibri (Corps)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FR" sz="4400" b="0" i="1" smtClean="0">
                                  <a:latin typeface="Cambria Math" charset="0"/>
                                  <a:ea typeface="Calibri (Corps)" charset="0"/>
                                  <a:cs typeface="Calibri (Corps)" charset="0"/>
                                </a:rPr>
                                <m:t> </m:t>
                              </m:r>
                              <m:r>
                                <a:rPr lang="fr-FR" sz="4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 </m:t>
                              </m:r>
                              <m:f>
                                <m:fPr>
                                  <m:ctrlPr>
                                    <a:rPr lang="fr-FR" sz="4400" b="0" i="1" smtClean="0"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FR" sz="4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44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:endParaRPr lang="fr-FR" sz="44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81754921"/>
                  </p:ext>
                </p:extLst>
              </p:nvPr>
            </p:nvGraphicFramePr>
            <p:xfrm>
              <a:off x="788893" y="1371600"/>
              <a:ext cx="11051414" cy="607881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525707"/>
                    <a:gridCol w="5525707"/>
                  </a:tblGrid>
                  <a:tr h="3505200">
                    <a:tc>
                      <a:txBody>
                        <a:bodyPr/>
                        <a:lstStyle/>
                        <a:p>
                          <a:r>
                            <a:rPr lang="fr-FR" sz="32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(NM) // (AE) </a:t>
                          </a:r>
                        </a:p>
                        <a:p>
                          <a:r>
                            <a:rPr lang="fr-FR" sz="32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(OP)</a:t>
                          </a:r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// (CB)</a:t>
                          </a:r>
                          <a:endParaRPr lang="fr-FR" sz="32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r>
                            <a:rPr lang="fr-FR" sz="32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Quelle</a:t>
                          </a:r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est la</a:t>
                          </a:r>
                        </a:p>
                        <a:p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nature de la</a:t>
                          </a:r>
                        </a:p>
                        <a:p>
                          <a:r>
                            <a:rPr lang="fr-FR" sz="32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section</a:t>
                          </a:r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de ce </a:t>
                          </a:r>
                        </a:p>
                        <a:p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cube par le plan </a:t>
                          </a:r>
                        </a:p>
                        <a:p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coloré parallèle à l’ar</a:t>
                          </a:r>
                          <a:r>
                            <a:rPr lang="fr-FR" sz="32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ête [AE] ?</a:t>
                          </a:r>
                          <a:endParaRPr lang="fr-FR" sz="3200" b="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0" t="-2261" r="-221" b="-73913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0" t="-139007" r="-100221" b="-4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0" t="-139007" r="-221" b="-4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94" y="1371600"/>
            <a:ext cx="2646206" cy="26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29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86436669"/>
                  </p:ext>
                </p:extLst>
              </p:nvPr>
            </p:nvGraphicFramePr>
            <p:xfrm>
              <a:off x="1627917" y="1371600"/>
              <a:ext cx="10212390" cy="6505532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Vrai ou Faux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Pour se rendre à la patinoire, 70% des garçons et 30% des filles sont venus en bus. Donc il y a plus de garçons que de filles.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77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; 71 ; 75 ; 69 ; 79 ; 76 ; 72 ; 74</a:t>
                          </a:r>
                        </a:p>
                        <a:p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Étendue ?</a:t>
                          </a:r>
                        </a:p>
                        <a:p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Homogénéité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324 x 0,1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324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</m:t>
                                  </m:r>
                                </m:den>
                              </m:f>
                              <m:r>
                                <a:rPr lang="fr-FR" sz="44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fr-FR" sz="44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44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86436669"/>
                  </p:ext>
                </p:extLst>
              </p:nvPr>
            </p:nvGraphicFramePr>
            <p:xfrm>
              <a:off x="1627917" y="1371600"/>
              <a:ext cx="10212390" cy="6505532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3931920">
                    <a:tc>
                      <a:txBody>
                        <a:bodyPr/>
                        <a:lstStyle/>
                        <a:p>
                          <a:r>
                            <a:rPr lang="fr-FR" sz="3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Vrai ou Faux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Pour se rendre à la patinoire, 70% des garçons et 30% des filles sont venus en bus. Donc il y a plus de garçons que de filles.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77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; 71 ; 75 ; 69 ; 79 ; 76 ; 72 ; 74</a:t>
                          </a:r>
                        </a:p>
                        <a:p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Étendue ?</a:t>
                          </a:r>
                        </a:p>
                        <a:p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Homogénéité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324 x 0,1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56028" r="-239" b="-4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932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30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5008638"/>
                  </p:ext>
                </p:extLst>
              </p:nvPr>
            </p:nvGraphicFramePr>
            <p:xfrm>
              <a:off x="1627917" y="1371600"/>
              <a:ext cx="10212390" cy="6505532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Dans une parcelle de forêt, on a planté 160 arbres. D’après le graphique suivant, combien y </a:t>
                          </a:r>
                          <a:r>
                            <a:rPr lang="fr-FR" sz="3600" b="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eu de sapins plantés ?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Convertir 32 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en cm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7654 x 0,01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5008638"/>
                  </p:ext>
                </p:extLst>
              </p:nvPr>
            </p:nvGraphicFramePr>
            <p:xfrm>
              <a:off x="1627917" y="1371600"/>
              <a:ext cx="10212390" cy="6505532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3931920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Dans une parcelle de forêt, on a planté 160 arbres. D’après le graphique suivant, combien y </a:t>
                          </a:r>
                          <a:r>
                            <a:rPr lang="fr-FR" sz="3600" b="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eu de sapins plantés ?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Convertir 32 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en cm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56028" r="-100239" b="-4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7654 x 0,01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doc/quart%20de%20cercl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277" y="2652490"/>
            <a:ext cx="2616835" cy="2566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9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31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28749596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...</m:t>
                                  </m:r>
                                </m:num>
                                <m:den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100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65,78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b="0" i="1" kern="1200" smtClean="0"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0" kern="1200" smtClean="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3600" b="0" i="0" kern="1200" smtClean="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−3 </m:t>
                                  </m:r>
                                </m:sup>
                              </m:sSup>
                              <m:r>
                                <a:rPr lang="fr-FR" sz="3600" b="0" i="0" kern="1200" smtClean="0"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endParaRPr lang="fr-FR" sz="3600" b="0" i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fr-FR" sz="44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fr-FR" sz="44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fr-FR" sz="44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44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fr-FR" sz="4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fr-FR" sz="44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fr-FR" sz="44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44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44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28749596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3196" r="-100239" b="-9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3196" r="-239" b="-96804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7109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07109" r="-23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116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32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4343564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b="0" i="1" smtClean="0">
                                      <a:latin typeface="Cambria Math"/>
                                      <a:ea typeface="Calibri (Corps)" charset="0"/>
                                      <a:cs typeface="Calibri (Corps)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libri (Corps)" charset="0"/>
                                  <a:cs typeface="Calibri (Corps)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:endParaRPr lang="fr-FR" sz="3600" b="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endParaRPr lang="fr-FR" sz="360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sz="3600" b="0" i="0" smtClean="0">
                                  <a:latin typeface="Cambria Math" charset="0"/>
                                  <a:ea typeface="Calibri (Corps)" charset="0"/>
                                  <a:cs typeface="Calibri (Corps)" charset="0"/>
                                </a:rPr>
                                <m:t>2</m:t>
                              </m:r>
                              <m:r>
                                <a:rPr lang="fr-FR" sz="3600" b="1" i="0" smtClean="0">
                                  <a:latin typeface="Cambria Math" charset="0"/>
                                  <a:ea typeface="Calibri (Corps)" charset="0"/>
                                  <a:cs typeface="Calibri (Corps)" charset="0"/>
                                </a:rPr>
                                <m:t> </m:t>
                              </m:r>
                              <m:r>
                                <a:rPr lang="fr-FR" sz="3600" b="0" i="1" smtClean="0">
                                  <a:latin typeface="Cambria Math" charset="0"/>
                                  <a:ea typeface="Calibri (Corps)" charset="0"/>
                                  <a:cs typeface="Calibri (Corps)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fr-FR" sz="3600" b="0" i="1" smtClean="0">
                                      <a:latin typeface="Cambria Math"/>
                                      <a:ea typeface="Calibri (Corps)" charset="0"/>
                                      <a:cs typeface="Calibri (Corps)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libri (Corps)" charset="0"/>
                                  <a:cs typeface="Calibri (Corps)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:endParaRPr lang="fr-FR" sz="3600" b="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endParaRPr lang="fr-FR" sz="36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kern="1200" dirty="0" smtClean="0"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 smtClean="0">
                                      <a:effectLst/>
                                      <a:latin typeface="Cambria Math"/>
                                      <a:ea typeface="Calibri (Corps)" charset="0"/>
                                      <a:cs typeface="Calibri (Corps)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0" kern="1200" smtClean="0">
                                      <a:effectLst/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…</m:t>
                                  </m:r>
                                </m:num>
                                <m:den>
                                  <m:r>
                                    <a:rPr lang="fr-FR" sz="3600" b="0" i="0" kern="1200" smtClean="0">
                                      <a:effectLst/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1 000</m:t>
                                  </m:r>
                                </m:den>
                              </m:f>
                              <m:r>
                                <a:rPr lang="fr-FR" sz="3600" b="0" i="0" kern="1200" smtClean="0">
                                  <a:effectLst/>
                                  <a:latin typeface="Cambria Math" charset="0"/>
                                  <a:ea typeface="Calibri (Corps)" charset="0"/>
                                  <a:cs typeface="Calibri (Corps)" charset="0"/>
                                </a:rPr>
                                <m:t>=1,485</m:t>
                              </m:r>
                            </m:oMath>
                          </a14:m>
                          <a:endParaRPr lang="fr-FR" sz="4400" b="0" i="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i="1" smtClean="0">
                                      <a:latin typeface="Cambria Math"/>
                                      <a:ea typeface="Calibri (Corps)" charset="0"/>
                                      <a:cs typeface="Calibri (Corps)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fr-FR" sz="4400" i="1" smtClean="0">
                                  <a:latin typeface="Cambria Math" charset="0"/>
                                  <a:ea typeface="Calibri (Corps)" charset="0"/>
                                  <a:cs typeface="Calibri (Corps)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fr-FR" sz="4400" i="1" smtClean="0">
                                      <a:latin typeface="Cambria Math"/>
                                      <a:ea typeface="Calibri (Corps)" charset="0"/>
                                      <a:cs typeface="Calibri (Corps)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 (Corps)" charset="0"/>
                                      <a:cs typeface="Calibri (Corps)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44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=</a:t>
                          </a:r>
                          <a:endParaRPr lang="fr-FR" sz="44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P = 46 cm</a:t>
                          </a:r>
                        </a:p>
                        <a:p>
                          <a:r>
                            <a:rPr lang="fr-FR" sz="3600" dirty="0" smtClean="0">
                              <a:latin typeface="Apple Chancery" charset="0"/>
                              <a:ea typeface="Apple Chancery" charset="0"/>
                              <a:cs typeface="Apple Chancery" charset="0"/>
                            </a:rPr>
                            <a:t>l</a:t>
                          </a:r>
                          <a:r>
                            <a:rPr lang="fr-FR" sz="360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= ?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A = ?</a:t>
                          </a:r>
                          <a:endParaRPr lang="fr-FR" sz="36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4343564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457" r="-100239" b="-9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457" r="-239" b="-96804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4265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P = 46 cm</a:t>
                          </a:r>
                        </a:p>
                        <a:p>
                          <a:r>
                            <a:rPr lang="fr-FR" sz="3600" dirty="0" smtClean="0">
                              <a:latin typeface="Apple Chancery" charset="0"/>
                              <a:ea typeface="Apple Chancery" charset="0"/>
                              <a:cs typeface="Apple Chancery" charset="0"/>
                            </a:rPr>
                            <a:t>l</a:t>
                          </a:r>
                          <a:r>
                            <a:rPr lang="fr-FR" sz="360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= ?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A = ?</a:t>
                          </a:r>
                          <a:endParaRPr lang="fr-FR" sz="36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33" y="4650590"/>
            <a:ext cx="3555374" cy="19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6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33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2857376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Un volume 30L représente combien de dm</a:t>
                          </a:r>
                          <a:r>
                            <a:rPr lang="fr-FR" sz="3600" b="0" baseline="300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3</a:t>
                          </a: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?</a:t>
                          </a:r>
                          <a:endParaRPr lang="fr-FR" sz="3600" b="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kern="1200" dirty="0" smtClean="0"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4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34 765</m:t>
                                  </m:r>
                                </m:num>
                                <m:den>
                                  <m:r>
                                    <a:rPr lang="fr-FR" sz="44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1 000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44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</a:t>
                          </a:r>
                          <a:endParaRPr lang="fr-FR" sz="44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0,8 </m:t>
                              </m:r>
                              <m:r>
                                <a:rPr lang="fr-FR" sz="3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0,2= 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:endParaRPr lang="fr-FR" sz="36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23 450 est-il</a:t>
                          </a:r>
                          <a:r>
                            <a:rPr lang="fr-FR" sz="360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divisible 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par 5 ?</a:t>
                          </a:r>
                          <a:endParaRPr lang="fr-FR" sz="36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2857376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Un volume 30L représente combien de dm</a:t>
                          </a:r>
                          <a:r>
                            <a:rPr lang="fr-FR" sz="3600" b="0" baseline="300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3</a:t>
                          </a: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?</a:t>
                          </a:r>
                          <a:endParaRPr lang="fr-FR" sz="3600" b="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3425" r="-239" b="-96804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7346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23 450 est-il</a:t>
                          </a:r>
                          <a:r>
                            <a:rPr lang="fr-FR" sz="360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divisible 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par 5 ?</a:t>
                          </a:r>
                          <a:endParaRPr lang="fr-FR" sz="3600" dirty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35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34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0640609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 = ?  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section d’un cube par un plan est-elle toujours un rectangle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sz="3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1000 × 0,01= </m:t>
                              </m:r>
                            </m:oMath>
                          </a14:m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Dans  12 345,78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 le chiffre des centaines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0640609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 = ?  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section d’un cube par un plan est-elle toujours un rectangle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7346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Dans  12 345,78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 le chiffre des centaines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560" y="1904999"/>
            <a:ext cx="4548552" cy="20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35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7154187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34 dm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……. 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endParaRPr lang="fr-FR" sz="3600" b="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Moyenne de 12 et 14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Aire d’un carré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côté 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 dam ?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En hm</a:t>
                          </a:r>
                          <a:r>
                            <a:rPr lang="fr-FR" sz="360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sz="36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0,005 × 0,1= </m:t>
                              </m:r>
                            </m:oMath>
                          </a14:m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37154187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34 dm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……. 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endParaRPr lang="fr-FR" sz="3600" b="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Moyenne de 12 et 14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Aire d’un carré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côté 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 dam ?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En hm</a:t>
                          </a:r>
                          <a:r>
                            <a:rPr lang="fr-FR" sz="360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07346" r="-23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592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36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107749"/>
              </p:ext>
            </p:extLst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Volume d’un parallélépipède rectangle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de dimensions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 m x 2 m x 6 m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45 x 0,001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471 est-il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divisible par 3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 = 42        </a:t>
                      </a:r>
                      <a:r>
                        <a:rPr lang="fr-FR" sz="3600" b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l</a:t>
                      </a: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=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54" y="4639169"/>
            <a:ext cx="3955953" cy="19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37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5127907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 d’un parallélépipède rectangle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dimensions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30 dm x 2 m x 6 m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b="0" i="0" kern="1200" smtClean="0">
                                  <a:effectLst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0,5 </m:t>
                              </m:r>
                              <m:r>
                                <a:rPr lang="fr-FR" sz="3600" b="0" i="1" kern="1200" smtClean="0">
                                  <a:effectLst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 0,03= </m:t>
                              </m:r>
                            </m:oMath>
                          </a14:m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Aire d’un triangle de base 5 cm et de hauteur correspondante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2 cm ?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3 </m:t>
                              </m:r>
                              <m:r>
                                <a:rPr lang="fr-FR" sz="3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fr-FR" sz="3600" i="1" smtClean="0"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10</m:t>
                                  </m:r>
                                </m:e>
                                <m:sup>
                                  <m:r>
                                    <a:rPr lang="fr-FR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5127907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 d’un parallélépipède rectangle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dimensions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30 dm x 2 m x 6 m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3425" r="-239" b="-96804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Aire d’un triangle de base 5 cm et de hauteur correspondante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2 cm ?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07346" r="-23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3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7598066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sz="3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3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FR" sz="3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36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fr-FR" sz="36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À quel pourcentage correspond la fraction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sz="3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  ?</a:t>
                          </a:r>
                          <a:r>
                            <a:rPr lang="fr-FR" sz="36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Donner la définition de fréquence.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7598066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457" r="-100239" b="-9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457" r="-239" b="-96804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4265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Donner la définition de fréquence.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130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21509" y="378713"/>
            <a:ext cx="8911687" cy="1280890"/>
          </a:xfrm>
        </p:spPr>
        <p:txBody>
          <a:bodyPr/>
          <a:lstStyle/>
          <a:p>
            <a:r>
              <a:rPr lang="fr-FR" dirty="0" smtClean="0"/>
              <a:t>Questions flash 38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05612"/>
              </p:ext>
            </p:extLst>
          </p:nvPr>
        </p:nvGraphicFramePr>
        <p:xfrm>
          <a:off x="914400" y="1371600"/>
          <a:ext cx="10925907" cy="4902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320145"/>
                <a:gridCol w="5605762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 somme du produit de 9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par 3,5 et du produit de 6,2 par 5,7.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Combien de ces pyramides peut-on mettre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dans un cube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de côté 2 ? 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518920">
                <a:tc>
                  <a:txBody>
                    <a:bodyPr/>
                    <a:lstStyle/>
                    <a:p>
                      <a:r>
                        <a:rPr lang="fr-FR" sz="3600" b="0" i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Développer</a:t>
                      </a:r>
                    </a:p>
                    <a:p>
                      <a:r>
                        <a:rPr lang="fr-FR" sz="3600" b="0" i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12,3 ( 2a + 8 )</a:t>
                      </a:r>
                      <a:endParaRPr lang="fr-FR" sz="3600" b="0" i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Convertir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32 mm</a:t>
                      </a:r>
                      <a:r>
                        <a:rPr lang="fr-FR" sz="3600" b="0" kern="1200" baseline="300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en m</a:t>
                      </a:r>
                      <a:r>
                        <a:rPr lang="fr-FR" sz="3600" b="0" kern="1200" baseline="300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009" y="1947606"/>
            <a:ext cx="2905991" cy="2669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re 1"/>
              <p:cNvSpPr txBox="1">
                <a:spLocks/>
              </p:cNvSpPr>
              <p:nvPr/>
            </p:nvSpPr>
            <p:spPr>
              <a:xfrm>
                <a:off x="7508698" y="0"/>
                <a:ext cx="4683302" cy="1286540"/>
              </a:xfrm>
              <a:prstGeom prst="rect">
                <a:avLst/>
              </a:prstGeom>
              <a:ln w="69850" cmpd="dbl"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fr-FR" dirty="0" smtClean="0">
                    <a:solidFill>
                      <a:srgbClr val="00B0F0"/>
                    </a:solidFill>
                  </a:rPr>
                  <a:t>Volume pyramide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𝑎𝑖𝑟𝑒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𝑏𝑎𝑠𝑒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h𝑎𝑢𝑡𝑒𝑢𝑟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Titr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698" y="0"/>
                <a:ext cx="4683302" cy="1286540"/>
              </a:xfrm>
              <a:prstGeom prst="rect">
                <a:avLst/>
              </a:prstGeom>
              <a:blipFill rotWithShape="0">
                <a:blip r:embed="rId4"/>
                <a:stretch>
                  <a:fillRect l="-2054" t="-8559"/>
                </a:stretch>
              </a:blipFill>
              <a:ln w="69850" cmpd="dbl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39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9804246"/>
                  </p:ext>
                </p:extLst>
              </p:nvPr>
            </p:nvGraphicFramePr>
            <p:xfrm>
              <a:off x="1627917" y="1371600"/>
              <a:ext cx="10212390" cy="5408252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Si on fait tourner un cercle autour de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l’un de ses diamètres, quel solide obtient-on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 va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tracer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lutin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 d’un cube d’arête 5mm ?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sz="3600" b="0" i="0" kern="1200" smtClean="0">
                                  <a:effectLst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6,71</m:t>
                              </m:r>
                              <m:r>
                                <a:rPr lang="fr-FR" sz="3600" b="0" i="1" kern="1200" smtClean="0">
                                  <a:effectLst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÷1000=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9804246"/>
                  </p:ext>
                </p:extLst>
              </p:nvPr>
            </p:nvGraphicFramePr>
            <p:xfrm>
              <a:off x="1627917" y="1371600"/>
              <a:ext cx="10212390" cy="5408252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8346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Si on fait tourner un cercle autour de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l’un de ses diamètres, quel solide obtient-on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 va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tracer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lutin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 d’un cube d’arête 5mm ?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13475" r="-239" b="-4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5" name="Grouper 4"/>
          <p:cNvGrpSpPr/>
          <p:nvPr/>
        </p:nvGrpSpPr>
        <p:grpSpPr>
          <a:xfrm>
            <a:off x="8890000" y="0"/>
            <a:ext cx="3302000" cy="3825875"/>
            <a:chOff x="8826500" y="209550"/>
            <a:chExt cx="3302000" cy="3825875"/>
          </a:xfrm>
        </p:grpSpPr>
        <p:pic>
          <p:nvPicPr>
            <p:cNvPr id="6" name="Imag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500" y="209550"/>
              <a:ext cx="3302000" cy="382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3350" y="3440087"/>
              <a:ext cx="565150" cy="560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40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411301"/>
              </p:ext>
            </p:extLst>
          </p:nvPr>
        </p:nvGraphicFramePr>
        <p:xfrm>
          <a:off x="756137" y="1371600"/>
          <a:ext cx="11435862" cy="524021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717931"/>
                <a:gridCol w="5717931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Si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il fait 15° pendant 2 jours, puis 17° pendant 2 autres jours, combien </a:t>
                      </a:r>
                      <a:r>
                        <a:rPr lang="fr-FR" sz="3600" b="0" baseline="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a-t-il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fait en moyenne sur ces 4 jours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5,25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+ 8,3 + 0,75 + 4,7 + 8,1</a:t>
                      </a:r>
                      <a:r>
                        <a:rPr lang="fr-FR" sz="36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=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Quel calcul posez-vous pour calculer le volume d’un cylindre de rayon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 cm et de hauteur 7 cm ?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100 x 7,88 = </a:t>
                      </a: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7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41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77948317"/>
                  </p:ext>
                </p:extLst>
              </p:nvPr>
            </p:nvGraphicFramePr>
            <p:xfrm>
              <a:off x="1627917" y="1371600"/>
              <a:ext cx="10212390" cy="550124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volume de 32 cl représentent combien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0" kern="1200" smtClean="0">
                                  <a:effectLst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16,5 </m:t>
                              </m:r>
                              <m:r>
                                <a:rPr lang="fr-FR" sz="3600" b="0" i="1" kern="1200" smtClean="0">
                                  <a:effectLst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÷10 000=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 sphère :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rayon 4cm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 centre O.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OI = 3cm, OJ = 5cm , 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OL = 4cm, OM = 2 cm.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Quels points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S 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Le cm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2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carré est une unité de …………………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77948317"/>
                  </p:ext>
                </p:extLst>
              </p:nvPr>
            </p:nvGraphicFramePr>
            <p:xfrm>
              <a:off x="1627917" y="1371600"/>
              <a:ext cx="10212390" cy="550124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volume de 32 cl 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représentent 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 </a:t>
                          </a:r>
                          <a:endParaRPr lang="fr-FR" sz="3600" b="0" baseline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3425" r="-239" b="-114612"/>
                          </a:stretch>
                        </a:blipFill>
                      </a:tcPr>
                    </a:tc>
                  </a:tr>
                  <a:tr h="28346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97419" r="-100239" b="-7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Le cm</a:t>
                          </a:r>
                          <a:r>
                            <a:rPr lang="fr-FR" sz="3600" b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2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carré est une unité de …………………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134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42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8269367"/>
                  </p:ext>
                </p:extLst>
              </p:nvPr>
            </p:nvGraphicFramePr>
            <p:xfrm>
              <a:off x="1627917" y="1371600"/>
              <a:ext cx="10212390" cy="560148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106195"/>
                    <a:gridCol w="5106195"/>
                  </a:tblGrid>
                  <a:tr h="302787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d’un cube d’arête 10 mm ?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Convertir en 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</a:t>
                          </a:r>
                          <a:endParaRPr lang="fr-FR" sz="3600" b="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triangle suivant est-il rectangle ?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2,04 </m:t>
                              </m:r>
                              <m:r>
                                <a:rPr lang="fr-FR" sz="3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÷</m:t>
                              </m:r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…=0,204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Convertir 278 secondes en minutes.</a:t>
                          </a:r>
                          <a:r>
                            <a:rPr lang="fr-FR" sz="3600" b="0" dirty="0" smtClean="0"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8269367"/>
                  </p:ext>
                </p:extLst>
              </p:nvPr>
            </p:nvGraphicFramePr>
            <p:xfrm>
              <a:off x="1627917" y="1371600"/>
              <a:ext cx="10212390" cy="560148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106195"/>
                    <a:gridCol w="5106195"/>
                  </a:tblGrid>
                  <a:tr h="302787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d’un cube d’arête 10 mm ?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Convertir en 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</a:t>
                          </a:r>
                          <a:endParaRPr lang="fr-FR" sz="3600" b="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triangle suivant est-il rectangle ?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21327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Convertir 278 secondes en minutes.</a:t>
                          </a:r>
                          <a:r>
                            <a:rPr lang="fr-FR" sz="3600" b="0" dirty="0" smtClean="0"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863" y="2467155"/>
            <a:ext cx="3433444" cy="18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2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43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8912304"/>
                  </p:ext>
                </p:extLst>
              </p:nvPr>
            </p:nvGraphicFramePr>
            <p:xfrm>
              <a:off x="1627917" y="1371600"/>
              <a:ext cx="10212390" cy="631713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292846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            Quel calcul poses-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           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tu pour calculer le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           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périmètre de ce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           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cercle ?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 va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tracer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lutin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385219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34 </m:t>
                              </m:r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 101=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345 dm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représentent combien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8912304"/>
                  </p:ext>
                </p:extLst>
              </p:nvPr>
            </p:nvGraphicFramePr>
            <p:xfrm>
              <a:off x="1627917" y="1371600"/>
              <a:ext cx="10212390" cy="531368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292846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            Quel calcul poses-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           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tu pour calculer le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           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périmètre de ce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           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cercle ?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 va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tracer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lutin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38521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26854" r="-100239" b="-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345 dm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représentent combien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5" name="Grouper 4"/>
          <p:cNvGrpSpPr/>
          <p:nvPr/>
        </p:nvGrpSpPr>
        <p:grpSpPr>
          <a:xfrm>
            <a:off x="9109075" y="0"/>
            <a:ext cx="3082925" cy="4173538"/>
            <a:chOff x="9109075" y="0"/>
            <a:chExt cx="3082925" cy="4173538"/>
          </a:xfrm>
        </p:grpSpPr>
        <p:pic>
          <p:nvPicPr>
            <p:cNvPr id="6" name="Imag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9075" y="0"/>
              <a:ext cx="3082925" cy="417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4613" y="3630082"/>
              <a:ext cx="650502" cy="519466"/>
            </a:xfrm>
            <a:prstGeom prst="rect">
              <a:avLst/>
            </a:prstGeom>
          </p:spPr>
        </p:pic>
      </p:grpSp>
      <p:pic>
        <p:nvPicPr>
          <p:cNvPr id="8" name="Image 4" descr="../../../../Aire%20disque%20ray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4" y="1307084"/>
            <a:ext cx="2854325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03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44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5997695"/>
                  </p:ext>
                </p:extLst>
              </p:nvPr>
            </p:nvGraphicFramePr>
            <p:xfrm>
              <a:off x="1627917" y="1371600"/>
              <a:ext cx="10212390" cy="500380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3014663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Est-ce un tableau de proportionnalité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198913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…… </m:t>
                              </m:r>
                              <m:r>
                                <a:rPr lang="fr-FR" sz="3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69,7=6,97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d’un cube d’arête 10 hm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5997695"/>
                  </p:ext>
                </p:extLst>
              </p:nvPr>
            </p:nvGraphicFramePr>
            <p:xfrm>
              <a:off x="1627917" y="1371600"/>
              <a:ext cx="10212390" cy="500380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3014663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Est-ce un tableau de proportionnalité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198913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56442" r="-100239" b="-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d’un cube d’arête 10 hm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Image 4" descr="doc/aire%20c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20" y="2092462"/>
            <a:ext cx="3684587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051042"/>
              </p:ext>
            </p:extLst>
          </p:nvPr>
        </p:nvGraphicFramePr>
        <p:xfrm>
          <a:off x="1870013" y="2560389"/>
          <a:ext cx="4020834" cy="1605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417"/>
                <a:gridCol w="2010417"/>
              </a:tblGrid>
              <a:tr h="802674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60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02674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120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0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45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11795"/>
              </p:ext>
            </p:extLst>
          </p:nvPr>
        </p:nvGraphicFramePr>
        <p:xfrm>
          <a:off x="1678717" y="1264555"/>
          <a:ext cx="10212390" cy="54025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06195"/>
                <a:gridCol w="5106195"/>
              </a:tblGrid>
              <a:tr h="2567940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section d’un cylindre de rayon 5 cm et de hauteur 6 cm par un plan parallèle à l’axe peut-elle être un carré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79 dm</a:t>
                      </a:r>
                      <a:r>
                        <a:rPr lang="fr-FR" sz="3600" b="0" kern="1200" baseline="300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correspond à combien de m</a:t>
                      </a:r>
                      <a:r>
                        <a:rPr lang="fr-FR" sz="3600" b="0" kern="1200" baseline="300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baseline="30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679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Convertir 278 secondes en minutes.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Si on fait tourner un disque autour de</a:t>
                      </a:r>
                      <a:r>
                        <a:rPr lang="fr-FR" sz="36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l’un de ses diamètres, quel solide obtient-on ?</a:t>
                      </a:r>
                      <a:endParaRPr lang="fr-FR" sz="360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46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6881717"/>
                  </p:ext>
                </p:extLst>
              </p:nvPr>
            </p:nvGraphicFramePr>
            <p:xfrm>
              <a:off x="1627917" y="1371600"/>
              <a:ext cx="10212390" cy="5501242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30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…… dm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endParaRPr lang="fr-FR" sz="3600" b="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 va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tracer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lutin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Développer et réduire :</a:t>
                          </a:r>
                        </a:p>
                        <a:p>
                          <a:r>
                            <a:rPr lang="fr-FR" sz="3600" b="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</a:t>
                          </a:r>
                          <a:r>
                            <a:rPr lang="fr-FR" sz="3600" b="0" baseline="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a + 3 ) ( 7 + a )</a:t>
                          </a:r>
                          <a:endParaRPr lang="fr-FR" sz="3600" b="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 est une boule :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rayon 4cm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 centre O.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OI = 3cm, OJ = 5cm , 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OL = 4cm, OM = 2 cm.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Quels points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B ?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6881717"/>
                  </p:ext>
                </p:extLst>
              </p:nvPr>
            </p:nvGraphicFramePr>
            <p:xfrm>
              <a:off x="1627917" y="1371600"/>
              <a:ext cx="10212390" cy="5501242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30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…… dm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endParaRPr lang="fr-FR" sz="3600" b="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 va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tracer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lutin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834640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Développer et réduire :</a:t>
                          </a:r>
                        </a:p>
                        <a:p>
                          <a:r>
                            <a:rPr lang="fr-FR" sz="3600" b="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</a:t>
                          </a:r>
                          <a:r>
                            <a:rPr lang="fr-FR" sz="3600" b="0" baseline="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a + 3 ) ( 7 + a )</a:t>
                          </a:r>
                          <a:endParaRPr lang="fr-FR" sz="3600" b="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97419" r="-239" b="-795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5" name="Grouper 4"/>
          <p:cNvGrpSpPr/>
          <p:nvPr/>
        </p:nvGrpSpPr>
        <p:grpSpPr>
          <a:xfrm>
            <a:off x="8903516" y="9525"/>
            <a:ext cx="3288484" cy="3733800"/>
            <a:chOff x="8903516" y="9525"/>
            <a:chExt cx="3288484" cy="3733800"/>
          </a:xfrm>
        </p:grpSpPr>
        <p:pic>
          <p:nvPicPr>
            <p:cNvPr id="6" name="Image 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903516" y="9525"/>
              <a:ext cx="3288484" cy="373380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0156" y="3143070"/>
              <a:ext cx="781844" cy="600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945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47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126313"/>
              </p:ext>
            </p:extLst>
          </p:nvPr>
        </p:nvGraphicFramePr>
        <p:xfrm>
          <a:off x="1627916" y="1371600"/>
          <a:ext cx="10564083" cy="524021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972815"/>
                <a:gridCol w="6591268"/>
              </a:tblGrid>
              <a:tr h="2666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Un rôti de 600g coûte 9€. Quel est le prix au kilogramme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On coupe ce</a:t>
                      </a:r>
                      <a:r>
                        <a:rPr lang="fr-FR" sz="24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solide par un plan parallèle à (CD) qui passe par les points </a:t>
                      </a:r>
                    </a:p>
                    <a:p>
                      <a:r>
                        <a:rPr lang="fr-FR" sz="24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A et H.</a:t>
                      </a:r>
                    </a:p>
                    <a:p>
                      <a:r>
                        <a:rPr lang="fr-FR" sz="24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Quelles sont les </a:t>
                      </a:r>
                    </a:p>
                    <a:p>
                      <a:r>
                        <a:rPr lang="fr-FR" sz="24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dimensions de cette </a:t>
                      </a:r>
                    </a:p>
                    <a:p>
                      <a:r>
                        <a:rPr lang="fr-FR" sz="24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section ?</a:t>
                      </a:r>
                      <a:endParaRPr lang="fr-FR" sz="24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0,13 x 0,1 = 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Développer et réduire :</a:t>
                      </a:r>
                    </a:p>
                    <a:p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( 2 + a ) ( a</a:t>
                      </a:r>
                      <a:r>
                        <a:rPr lang="fr-FR" sz="36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+ 5 )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1798739"/>
            <a:ext cx="3322320" cy="22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1715680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 = 45 cm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 = ?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2808000" marR="90000" anchorCtr="1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0,5 × 0 ,4= </m:t>
                              </m:r>
                            </m:oMath>
                          </a14:m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 &gt; </m:t>
                              </m:r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   ou   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sz="3600" b="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 &lt; </m:t>
                              </m:r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  ?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Donner la fréquence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25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en pourcentage.</a:t>
                          </a:r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1715680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 = 45 cm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 = ?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2808000" marR="90000" anchorCtr="1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3425" r="-239" b="-96804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7346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07346" r="-23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triangle%20equi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17" y="1371599"/>
            <a:ext cx="2761203" cy="2507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5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48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32833931"/>
                  </p:ext>
                </p:extLst>
              </p:nvPr>
            </p:nvGraphicFramePr>
            <p:xfrm>
              <a:off x="527537" y="1371600"/>
              <a:ext cx="11664462" cy="540829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832231"/>
                    <a:gridCol w="5832231"/>
                  </a:tblGrid>
                  <a:tr h="1622039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d’un cube d’arête </a:t>
                          </a:r>
                        </a:p>
                        <a:p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 dm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</a:p>
                        <a:p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En cm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4,01 + 3,9 + 5,1 + 8,99 + 12,5 = 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3670930"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Factoriser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: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6a + 6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7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À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quel calcul correspond :</a:t>
                          </a:r>
                        </a:p>
                        <a:p>
                          <a:r>
                            <a:rPr lang="fr-FR" sz="3600" b="0" i="1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« Multiplier 5,29 par 10 puis ajouter le produit de 78 par 0,01 »</a:t>
                          </a:r>
                          <a:endParaRPr lang="fr-FR" sz="3600" b="0" i="0" baseline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r>
                            <a:rPr lang="fr-FR" sz="3600" b="0" i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• 5,29 x 10 + 78 x 0,01  ?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i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• (5,29 x 10 + 78) x 0,01  ?</a:t>
                          </a:r>
                          <a:endParaRPr lang="fr-FR" sz="3600" b="0" baseline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32833931"/>
                  </p:ext>
                </p:extLst>
              </p:nvPr>
            </p:nvGraphicFramePr>
            <p:xfrm>
              <a:off x="527537" y="1371600"/>
              <a:ext cx="11664462" cy="540829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832231"/>
                    <a:gridCol w="5832231"/>
                  </a:tblGrid>
                  <a:tr h="1737360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d’un cube d’arête </a:t>
                          </a:r>
                        </a:p>
                        <a:p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 dm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</a:p>
                        <a:p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En cm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4,01 + 3,9 + 5,1 + 8,99 + 12,5 = 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367093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4" t="-49751" r="-100313" b="-3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À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quel calcul correspond :</a:t>
                          </a:r>
                        </a:p>
                        <a:p>
                          <a:r>
                            <a:rPr lang="fr-FR" sz="3600" b="0" i="1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« Multiplier 5,29 par 10 puis ajouter le produit de 78 par 0,01 »</a:t>
                          </a:r>
                          <a:endParaRPr lang="fr-FR" sz="3600" b="0" i="0" baseline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r>
                            <a:rPr lang="fr-FR" sz="3600" b="0" i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• 5,29 x 10 + 78 x 0,01  ?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i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• (5,29 x 10 + 78) x 0,01  ?</a:t>
                          </a:r>
                          <a:endParaRPr lang="fr-FR" sz="3600" b="0" baseline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926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49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896105"/>
              </p:ext>
            </p:extLst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30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fr-FR" sz="3600" b="0" baseline="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mL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représente de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dm</a:t>
                      </a:r>
                      <a:r>
                        <a:rPr lang="fr-FR" sz="3600" b="0" baseline="30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                               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                               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                               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5 x 99 + 2 + 3 = </a:t>
                      </a: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Grouper 4"/>
          <p:cNvGrpSpPr/>
          <p:nvPr/>
        </p:nvGrpSpPr>
        <p:grpSpPr>
          <a:xfrm>
            <a:off x="8743951" y="-1"/>
            <a:ext cx="3289300" cy="3705224"/>
            <a:chOff x="8743951" y="-1"/>
            <a:chExt cx="3289300" cy="3705224"/>
          </a:xfrm>
        </p:grpSpPr>
        <p:pic>
          <p:nvPicPr>
            <p:cNvPr id="6" name="Image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743951" y="-1"/>
              <a:ext cx="3289300" cy="370046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9466" y="3009900"/>
              <a:ext cx="813785" cy="695323"/>
            </a:xfrm>
            <a:prstGeom prst="rect">
              <a:avLst/>
            </a:prstGeom>
          </p:spPr>
        </p:pic>
      </p:grpSp>
      <p:grpSp>
        <p:nvGrpSpPr>
          <p:cNvPr id="8" name="Grouper 7"/>
          <p:cNvGrpSpPr/>
          <p:nvPr/>
        </p:nvGrpSpPr>
        <p:grpSpPr>
          <a:xfrm>
            <a:off x="1434973" y="3357561"/>
            <a:ext cx="3181350" cy="3505978"/>
            <a:chOff x="47625" y="3357561"/>
            <a:chExt cx="3181350" cy="3505978"/>
          </a:xfrm>
        </p:grpSpPr>
        <p:pic>
          <p:nvPicPr>
            <p:cNvPr id="9" name="Image 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7625" y="3357561"/>
              <a:ext cx="3181350" cy="3505978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525" y="6120589"/>
              <a:ext cx="806450" cy="74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48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50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46455"/>
              </p:ext>
            </p:extLst>
          </p:nvPr>
        </p:nvGraphicFramePr>
        <p:xfrm>
          <a:off x="1072659" y="1371600"/>
          <a:ext cx="11119340" cy="54082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559670"/>
                <a:gridCol w="5559670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300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cm</a:t>
                      </a:r>
                      <a:r>
                        <a:rPr lang="fr-FR" sz="3600" b="0" baseline="30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représentent combien de Litres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</a:t>
                      </a:r>
                      <a:r>
                        <a:rPr lang="fr-FR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produit de la somme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 9,7 et de 3 par la somme de 6 et de 5,4.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est le plus grand entier non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nul inférieur à 10 et divisible par 3 ?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Développer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: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 ( b + 3 )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2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51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1814033"/>
                  </p:ext>
                </p:extLst>
              </p:nvPr>
            </p:nvGraphicFramePr>
            <p:xfrm>
              <a:off x="1627917" y="1371599"/>
              <a:ext cx="10212390" cy="5347855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244957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Convertir 65 mm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en cm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Le calcul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baseline="0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baseline="0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fr-FR" sz="3600" b="0" i="1" baseline="0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2+3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s’écrit :</a:t>
                          </a:r>
                        </a:p>
                        <a:p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 : 2 + 3  ou  4 : ( 2 + 3 )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898284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y </a:t>
                          </a:r>
                          <a:r>
                            <a:rPr lang="fr-FR" sz="3600" b="0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faces dans un cube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Symétrie entre F</a:t>
                          </a:r>
                          <a:r>
                            <a:rPr lang="fr-FR" sz="3600" b="0" baseline="-25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et F</a:t>
                          </a:r>
                          <a:r>
                            <a:rPr lang="fr-FR" sz="3600" b="0" baseline="-25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1814033"/>
                  </p:ext>
                </p:extLst>
              </p:nvPr>
            </p:nvGraphicFramePr>
            <p:xfrm>
              <a:off x="1627917" y="1371599"/>
              <a:ext cx="10212390" cy="5347855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106195"/>
                    <a:gridCol w="5106195"/>
                  </a:tblGrid>
                  <a:tr h="244957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Convertir 65 mm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en cm</a:t>
                          </a:r>
                          <a:r>
                            <a:rPr lang="fr-FR" sz="3600" b="0" kern="1200" baseline="300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3474" r="-239" b="-118610"/>
                          </a:stretch>
                        </a:blipFill>
                      </a:tcPr>
                    </a:tc>
                  </a:tr>
                  <a:tr h="2898284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y </a:t>
                          </a:r>
                          <a:r>
                            <a:rPr lang="fr-FR" sz="3600" b="0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faces dans un cube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Symétrie entre F</a:t>
                          </a:r>
                          <a:r>
                            <a:rPr lang="fr-FR" sz="3600" b="0" baseline="-25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et F</a:t>
                          </a:r>
                          <a:r>
                            <a:rPr lang="fr-FR" sz="3600" b="0" baseline="-25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75" y="4422371"/>
            <a:ext cx="4023725" cy="24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52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96563287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43 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représentent combien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Litres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Compléter le tableau de proportionnalité : 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 le plus petit entier pair non nul et multiple de 5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Développer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:</a:t>
                          </a:r>
                        </a:p>
                        <a:p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( 3c + 2 )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8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96563287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43 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représentent combien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Litres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Compléter le tableau de proportionnalité : 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 le plus petit entier pair non nul et multiple de 5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07346" r="-23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186150"/>
              </p:ext>
            </p:extLst>
          </p:nvPr>
        </p:nvGraphicFramePr>
        <p:xfrm>
          <a:off x="7048768" y="2652490"/>
          <a:ext cx="4437184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8592"/>
                <a:gridCol w="2218592"/>
              </a:tblGrid>
              <a:tr h="554567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4567">
                <a:tc>
                  <a:txBody>
                    <a:bodyPr/>
                    <a:lstStyle/>
                    <a:p>
                      <a:pPr algn="ctr"/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9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1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53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698920"/>
              </p:ext>
            </p:extLst>
          </p:nvPr>
        </p:nvGraphicFramePr>
        <p:xfrm>
          <a:off x="1627917" y="1371600"/>
          <a:ext cx="10212390" cy="540825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Volume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d’un pavé droit de dimensions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 = 5 m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 = 20 dm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h = 4 m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11 x 52 = </a:t>
                      </a: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On sait que AB = RT et que RT = CD.</a:t>
                      </a:r>
                    </a:p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Quelle nouvelle égalité peut-on en déduire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Grouper 4"/>
          <p:cNvGrpSpPr/>
          <p:nvPr/>
        </p:nvGrpSpPr>
        <p:grpSpPr>
          <a:xfrm>
            <a:off x="8750471" y="389154"/>
            <a:ext cx="3257683" cy="3686572"/>
            <a:chOff x="8934317" y="0"/>
            <a:chExt cx="3257683" cy="3686572"/>
          </a:xfrm>
        </p:grpSpPr>
        <p:pic>
          <p:nvPicPr>
            <p:cNvPr id="6" name="Image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934317" y="0"/>
              <a:ext cx="3257683" cy="362902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3474" y="2866628"/>
              <a:ext cx="958526" cy="81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39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54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782874"/>
              </p:ext>
            </p:extLst>
          </p:nvPr>
        </p:nvGraphicFramePr>
        <p:xfrm>
          <a:off x="1627917" y="1371600"/>
          <a:ext cx="10212390" cy="53594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65 L représentent combien de cm</a:t>
                      </a:r>
                      <a:r>
                        <a:rPr lang="fr-FR" sz="3600" b="0" baseline="30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Quelle expression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numérique permet de calculer le volume d’une boite cubique obtenue en ôtant un cube d’arête 9cm à un cube d’arête 10cm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976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5 – ( 4 + 1 ) +2 =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Développer et réduire :</a:t>
                      </a:r>
                    </a:p>
                    <a:p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(x</a:t>
                      </a:r>
                      <a:r>
                        <a:rPr lang="fr-FR" sz="36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+ 2)(x + 3)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778" y="1"/>
            <a:ext cx="2017222" cy="20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9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55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189966"/>
                  </p:ext>
                </p:extLst>
              </p:nvPr>
            </p:nvGraphicFramePr>
            <p:xfrm>
              <a:off x="1627917" y="1371600"/>
              <a:ext cx="10212390" cy="52324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Complète le tableau de proportionnalité :</a:t>
                          </a:r>
                        </a:p>
                        <a:p>
                          <a:endParaRPr lang="fr-FR" sz="3600" b="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Volume d’un pavé droit dont les dimensions sont les suivantes :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L = 6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l = 4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h = 2</a:t>
                          </a:r>
                          <a:r>
                            <a:rPr lang="fr-FR" sz="3600" b="0" dirty="0" smtClean="0"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  <a:tr h="1849120">
                    <a:tc>
                      <a:txBody>
                        <a:bodyPr/>
                        <a:lstStyle/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Simplifier :</a:t>
                          </a:r>
                        </a:p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b      ;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     a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b + b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a</a:t>
                          </a:r>
                        </a:p>
                        <a:p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b      ;      a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b</a:t>
                          </a:r>
                          <a:r>
                            <a:rPr lang="fr-FR" sz="360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– b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a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 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…… dm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189966"/>
                  </p:ext>
                </p:extLst>
              </p:nvPr>
            </p:nvGraphicFramePr>
            <p:xfrm>
              <a:off x="1627917" y="1371600"/>
              <a:ext cx="10212390" cy="52324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33832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Complète le tableau de proportionnalité :</a:t>
                          </a:r>
                        </a:p>
                        <a:p>
                          <a:endParaRPr lang="fr-FR" sz="3600" b="0" baseline="300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Volume d’un pavé droit dont les dimensions sont les suivantes :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L = 6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l = 4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h = 2</a:t>
                          </a:r>
                          <a:r>
                            <a:rPr lang="fr-FR" sz="3600" b="0" dirty="0" smtClean="0"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  <a:tr h="18491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87500" r="-100239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 cm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= …… dm</a:t>
                          </a:r>
                          <a:r>
                            <a:rPr lang="fr-FR" sz="3600" b="0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21219"/>
              </p:ext>
            </p:extLst>
          </p:nvPr>
        </p:nvGraphicFramePr>
        <p:xfrm>
          <a:off x="1768231" y="2652488"/>
          <a:ext cx="3946770" cy="19019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3385"/>
                <a:gridCol w="1973385"/>
              </a:tblGrid>
              <a:tr h="950963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10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50963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17,5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8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56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105946"/>
              </p:ext>
            </p:extLst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Volume d’une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pyramide à base carrée de côté 3 cm et de hauteur 7 cm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38 x 11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Factoriser :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5x – x(x+ 2)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Grouper 4"/>
          <p:cNvGrpSpPr/>
          <p:nvPr/>
        </p:nvGrpSpPr>
        <p:grpSpPr>
          <a:xfrm>
            <a:off x="9129713" y="0"/>
            <a:ext cx="3062287" cy="3878427"/>
            <a:chOff x="9129713" y="0"/>
            <a:chExt cx="3062287" cy="3878427"/>
          </a:xfrm>
        </p:grpSpPr>
        <p:pic>
          <p:nvPicPr>
            <p:cNvPr id="6" name="Image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129713" y="0"/>
              <a:ext cx="3058319" cy="3878427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62" y="3130715"/>
              <a:ext cx="908238" cy="747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57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80944"/>
              </p:ext>
            </p:extLst>
          </p:nvPr>
        </p:nvGraphicFramePr>
        <p:xfrm>
          <a:off x="1627917" y="1371600"/>
          <a:ext cx="10212390" cy="5486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06195"/>
                <a:gridCol w="5106195"/>
              </a:tblGrid>
              <a:tr h="2279098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500 g = ……… kg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À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quel calcul correspond : </a:t>
                      </a:r>
                    </a:p>
                    <a:p>
                      <a:r>
                        <a:rPr lang="fr-FR" sz="3600" b="0" i="1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Ajouter 4,2 à 8,3 puis multiplier par 20 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2073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 x 2,4 + 7 x 2,4 = </a:t>
                      </a:r>
                    </a:p>
                    <a:p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25 x 105 – 25 x 5 =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Combien y </a:t>
                      </a:r>
                      <a:r>
                        <a:rPr lang="fr-FR" sz="3600" b="0" kern="1200" dirty="0" err="1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a-t-il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d’arrêtes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dans cette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figure :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415" y="4566309"/>
            <a:ext cx="2713892" cy="229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29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13558917"/>
                  </p:ext>
                </p:extLst>
              </p:nvPr>
            </p:nvGraphicFramePr>
            <p:xfrm>
              <a:off x="402336" y="1371601"/>
              <a:ext cx="11789663" cy="5669280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2934313"/>
                    <a:gridCol w="8855350"/>
                  </a:tblGrid>
                  <a:tr h="3437258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sz="3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fr-FR" sz="36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13</m:t>
                                    </m:r>
                                  </m:num>
                                  <m:den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fr-FR" sz="36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= </m:t>
                                </m:r>
                              </m:oMath>
                            </m:oMathPara>
                          </a14:m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Vrai ou faux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Dans une classe de 5°, seize élèves prennent le bus,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cinq viennent à l’école à pieds,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et quatre sont conduits par leur parents.</a:t>
                          </a:r>
                        </a:p>
                        <a:p>
                          <a:r>
                            <a:rPr lang="fr-FR" sz="3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fréquence des élèves qui viennent à pied est de 20%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1518789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3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6×99= </m:t>
                                </m:r>
                              </m:oMath>
                            </m:oMathPara>
                          </a14:m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 d’un cube de côté 6 cm 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13558917"/>
                  </p:ext>
                </p:extLst>
              </p:nvPr>
            </p:nvGraphicFramePr>
            <p:xfrm>
              <a:off x="402336" y="1371601"/>
              <a:ext cx="11789663" cy="5669280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2934313"/>
                    <a:gridCol w="8855350"/>
                  </a:tblGrid>
                  <a:tr h="39319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6" t="-2322" r="-302703" b="-444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Vrai ou faux :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Dans une classe de 5°, seize élèves prennent le bus,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cinq viennent à l’école à pieds,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et quatre sont conduits par leur parents.</a:t>
                          </a:r>
                        </a:p>
                        <a:p>
                          <a:r>
                            <a:rPr lang="fr-FR" sz="3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fréquence des élèves qui viennent à pied est de 20% 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173736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6" t="-231930" r="-302703" b="-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Volume d’un cube de côté 6 cm 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39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58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34708"/>
              </p:ext>
            </p:extLst>
          </p:nvPr>
        </p:nvGraphicFramePr>
        <p:xfrm>
          <a:off x="1627917" y="1257300"/>
          <a:ext cx="10212390" cy="51206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</a:t>
                      </a:r>
                      <a:r>
                        <a:rPr lang="fr-FR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produit de la différence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 9,7 et de 3 par la somme de 6 et de 5,4.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Combien y </a:t>
                      </a:r>
                      <a:r>
                        <a:rPr lang="fr-FR" sz="3600" b="0" kern="1200" dirty="0" err="1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a-t-il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d’arrêtes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dans cette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figure : </a:t>
                      </a: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0744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3 + 2 x 0 = </a:t>
                      </a: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10 003  x 0,02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=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20" y="2413979"/>
            <a:ext cx="2780376" cy="25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59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26969566"/>
                  </p:ext>
                </p:extLst>
              </p:nvPr>
            </p:nvGraphicFramePr>
            <p:xfrm>
              <a:off x="1045028" y="1371598"/>
              <a:ext cx="11146972" cy="5306787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4980215"/>
                    <a:gridCol w="6166757"/>
                  </a:tblGrid>
                  <a:tr h="1676695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774 est-il divisible par 9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Prendre le quart de 12.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363009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y </a:t>
                          </a:r>
                          <a:r>
                            <a:rPr lang="fr-FR" sz="3600" b="0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faces dans un tétraèdre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L’angle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fr-FR" sz="3600" b="0" i="1" kern="1200" smtClean="0"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600" b="0" i="1" kern="1200" smtClean="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𝐹𝐴𝑀</m:t>
                                  </m:r>
                                </m:e>
                              </m:acc>
                              <m:r>
                                <a:rPr lang="fr-FR" sz="3600" b="0" i="1" kern="1200" smtClean="0"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Mesure 113°.</a:t>
                          </a:r>
                        </a:p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expression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numérique permet de </a:t>
                          </a:r>
                        </a:p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</a:t>
                          </a:r>
                        </a:p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l’angle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fr-FR" sz="3600" b="0" i="1" kern="1200" smtClean="0"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600" b="0" i="1" kern="1200" smtClean="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𝐶𝐴𝐿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26969566"/>
                  </p:ext>
                </p:extLst>
              </p:nvPr>
            </p:nvGraphicFramePr>
            <p:xfrm>
              <a:off x="1045028" y="1371598"/>
              <a:ext cx="11146972" cy="5306787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4980215"/>
                    <a:gridCol w="6166757"/>
                  </a:tblGrid>
                  <a:tr h="1676695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774 est-il divisible par 9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Prendre le quart de 12.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363009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y </a:t>
                          </a:r>
                          <a:r>
                            <a:rPr lang="fr-FR" sz="3600" b="0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faces dans un tétraèdre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830" t="-48658" r="-296" b="-33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59" y="4245429"/>
            <a:ext cx="3599541" cy="23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60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90941"/>
              </p:ext>
            </p:extLst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Volume d’un pavé droit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de dimension </a:t>
                      </a:r>
                    </a:p>
                    <a:p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60 mm x 2 cm x 20 mm ?</a:t>
                      </a:r>
                    </a:p>
                    <a:p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 mm</a:t>
                      </a:r>
                      <a:r>
                        <a:rPr lang="fr-FR" sz="3600" b="0" kern="1200" baseline="300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et en cm</a:t>
                      </a:r>
                      <a:r>
                        <a:rPr lang="fr-FR" sz="3600" b="0" kern="1200" baseline="300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fr-FR" sz="3600" b="0" kern="1200" baseline="300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kern="1200" baseline="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7 x ( 100 – 1 ) = 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er 2"/>
          <p:cNvGrpSpPr/>
          <p:nvPr/>
        </p:nvGrpSpPr>
        <p:grpSpPr>
          <a:xfrm>
            <a:off x="8821675" y="-1"/>
            <a:ext cx="3370325" cy="3814763"/>
            <a:chOff x="8821675" y="-1"/>
            <a:chExt cx="3370325" cy="3814763"/>
          </a:xfrm>
        </p:grpSpPr>
        <p:pic>
          <p:nvPicPr>
            <p:cNvPr id="6" name="Image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821675" y="-1"/>
              <a:ext cx="3370325" cy="381476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524" y="3313416"/>
              <a:ext cx="1133475" cy="501345"/>
            </a:xfrm>
            <a:prstGeom prst="rect">
              <a:avLst/>
            </a:prstGeom>
          </p:spPr>
        </p:pic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99" y="4138916"/>
            <a:ext cx="4343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7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61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286141"/>
                  </p:ext>
                </p:extLst>
              </p:nvPr>
            </p:nvGraphicFramePr>
            <p:xfrm>
              <a:off x="1627917" y="1371600"/>
              <a:ext cx="10212390" cy="5426731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4772883"/>
                    <a:gridCol w="5439507"/>
                  </a:tblGrid>
                  <a:tr h="266660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Complète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le tableau de proportionnalité :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Arc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de cercle CB : 12, 56 cm</a:t>
                          </a:r>
                        </a:p>
                        <a:p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Périmètre cercle : 31,4 cm</a:t>
                          </a:r>
                        </a:p>
                        <a:p>
                          <a:r>
                            <a:rPr lang="fr-FR" sz="36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Mesure de l’angle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fr-FR" sz="3600" b="1" i="1" baseline="0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600" b="1" i="1" baseline="0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𝑪𝑨𝑩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sz="36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6,2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x (3 + 7 ) =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 triangle ayant deux côtés de même longueur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 un triangle …………………..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286141"/>
                  </p:ext>
                </p:extLst>
              </p:nvPr>
            </p:nvGraphicFramePr>
            <p:xfrm>
              <a:off x="1627917" y="1371600"/>
              <a:ext cx="10212390" cy="5426731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4772883"/>
                    <a:gridCol w="5439507"/>
                  </a:tblGrid>
                  <a:tr h="2853119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Complète</a:t>
                          </a:r>
                          <a:r>
                            <a:rPr lang="fr-FR" sz="3600" b="0" kern="1200" baseline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le tableau de proportionnalité :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794" t="-3205" r="-224" b="-90812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6,2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x (3 + 7 ) =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 triangle ayant deux c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ôtés de même longueur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 un triangle …………………..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901765"/>
              </p:ext>
            </p:extLst>
          </p:nvPr>
        </p:nvGraphicFramePr>
        <p:xfrm>
          <a:off x="1917700" y="2545080"/>
          <a:ext cx="4368800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4400"/>
                <a:gridCol w="2184400"/>
              </a:tblGrid>
              <a:tr h="704850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0,7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77" y="0"/>
            <a:ext cx="4220323" cy="25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62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590417"/>
              </p:ext>
            </p:extLst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Volume d’un cube d’arête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30 cm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Complète le</a:t>
                      </a:r>
                      <a:r>
                        <a:rPr lang="fr-FR" sz="3600" b="0" kern="1200" baseline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tableau de proportionnalité :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( 4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– 2 ) x 6 – 6 = </a:t>
                      </a:r>
                    </a:p>
                    <a:p>
                      <a:endParaRPr lang="fr-FR" sz="3600" b="0" baseline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( 4 – 2 ) x ( 6 – 6 ) =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Combien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y </a:t>
                      </a:r>
                      <a:r>
                        <a:rPr lang="fr-FR" sz="3600" b="0" baseline="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a-t-il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de faces dans une pyramide à base carrée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7218"/>
              </p:ext>
            </p:extLst>
          </p:nvPr>
        </p:nvGraphicFramePr>
        <p:xfrm>
          <a:off x="6812280" y="2652490"/>
          <a:ext cx="5028027" cy="1302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009"/>
                <a:gridCol w="1676009"/>
                <a:gridCol w="1676009"/>
              </a:tblGrid>
              <a:tr h="646654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60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5636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8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63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359794"/>
              </p:ext>
            </p:extLst>
          </p:nvPr>
        </p:nvGraphicFramePr>
        <p:xfrm>
          <a:off x="1627916" y="1371600"/>
          <a:ext cx="10564083" cy="52402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94804"/>
                <a:gridCol w="5669279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532 est-il divisible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par 4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Volume d’un pavé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droit de dimension </a:t>
                      </a:r>
                    </a:p>
                    <a:p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cm x 2 cm x 1 cm ?</a:t>
                      </a:r>
                    </a:p>
                    <a:p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Combien contient-il de </a:t>
                      </a:r>
                      <a:r>
                        <a:rPr lang="fr-FR" sz="3600" b="0" kern="1200" baseline="0" dirty="0" err="1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mL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Factoriser :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105a - 21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 = </a:t>
                      </a:r>
                    </a:p>
                    <a:p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A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4457700"/>
            <a:ext cx="4381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6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64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581893"/>
              </p:ext>
            </p:extLst>
          </p:nvPr>
        </p:nvGraphicFramePr>
        <p:xfrm>
          <a:off x="1627917" y="1371600"/>
          <a:ext cx="10212390" cy="4846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06195"/>
                <a:gridCol w="5106195"/>
              </a:tblGrid>
              <a:tr h="1447800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Convertir 1 cm</a:t>
                      </a:r>
                      <a:r>
                        <a:rPr lang="fr-FR" sz="3600" b="0" baseline="30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en dm</a:t>
                      </a:r>
                      <a:r>
                        <a:rPr lang="fr-FR" sz="3600" b="0" baseline="30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fr-FR" sz="3600" b="0" baseline="30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 x ( 1 000 + 2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) =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398520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Volume d’un cylindre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de rayon 1 m et de hauteur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 m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 =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07" y="3728720"/>
            <a:ext cx="4381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4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65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996723"/>
              </p:ext>
            </p:extLst>
          </p:nvPr>
        </p:nvGraphicFramePr>
        <p:xfrm>
          <a:off x="1381759" y="1371600"/>
          <a:ext cx="10810240" cy="54864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05120"/>
                <a:gridCol w="5405120"/>
              </a:tblGrid>
              <a:tr h="2473980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Volume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d’un cube de côté 5 cm.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Combien contient-il de Litres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5 –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4 + 1 – 2 =</a:t>
                      </a: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012420">
                <a:tc>
                  <a:txBody>
                    <a:bodyPr/>
                    <a:lstStyle/>
                    <a:p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Factoriser :</a:t>
                      </a:r>
                    </a:p>
                    <a:p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 c – 3 )</a:t>
                      </a:r>
                      <a:r>
                        <a:rPr lang="fr-FR" sz="3600" baseline="30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r>
                        <a:rPr lang="fr-FR" sz="36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– ( a + 2 )( c – 3 )</a:t>
                      </a:r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Fréquence de face</a:t>
                      </a:r>
                      <a:r>
                        <a:rPr lang="fr-FR" sz="36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en pourcentage :</a:t>
                      </a: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50074"/>
              </p:ext>
            </p:extLst>
          </p:nvPr>
        </p:nvGraphicFramePr>
        <p:xfrm>
          <a:off x="6807201" y="5073288"/>
          <a:ext cx="5384799" cy="15843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4933"/>
                <a:gridCol w="1794933"/>
                <a:gridCol w="1794933"/>
              </a:tblGrid>
              <a:tr h="792154">
                <a:tc>
                  <a:txBody>
                    <a:bodyPr/>
                    <a:lstStyle/>
                    <a:p>
                      <a:pPr algn="l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Valeur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Pile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Face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154">
                <a:tc>
                  <a:txBody>
                    <a:bodyPr/>
                    <a:lstStyle/>
                    <a:p>
                      <a:pPr algn="l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Effectifs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27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23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49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7556" y="494089"/>
            <a:ext cx="8911687" cy="1280890"/>
          </a:xfrm>
        </p:spPr>
        <p:txBody>
          <a:bodyPr/>
          <a:lstStyle/>
          <a:p>
            <a:r>
              <a:rPr lang="fr-FR" dirty="0" smtClean="0"/>
              <a:t>Questions flash 66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951754"/>
              </p:ext>
            </p:extLst>
          </p:nvPr>
        </p:nvGraphicFramePr>
        <p:xfrm>
          <a:off x="1574800" y="1134534"/>
          <a:ext cx="10617200" cy="555413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080000"/>
                <a:gridCol w="5537200"/>
              </a:tblGrid>
              <a:tr h="26222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36 x 9 =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Comment sont les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segments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rouges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93189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Combien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y </a:t>
                      </a:r>
                      <a:r>
                        <a:rPr lang="fr-FR" sz="3600" b="0" baseline="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a-t-il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de faces dans un pavé droit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</a:t>
                      </a:r>
                      <a:r>
                        <a:rPr lang="fr-FR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produit de la différence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 9,7 et de 3 par la différence</a:t>
                      </a:r>
                      <a:r>
                        <a:rPr lang="fr-FR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 6 et de 5,4.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85" y="1655884"/>
            <a:ext cx="3591615" cy="21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07517" y="420910"/>
            <a:ext cx="8911687" cy="1280890"/>
          </a:xfrm>
        </p:spPr>
        <p:txBody>
          <a:bodyPr/>
          <a:lstStyle/>
          <a:p>
            <a:r>
              <a:rPr lang="fr-FR" dirty="0" smtClean="0"/>
              <a:t>Questions flash 67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136116"/>
              </p:ext>
            </p:extLst>
          </p:nvPr>
        </p:nvGraphicFramePr>
        <p:xfrm>
          <a:off x="975357" y="1137921"/>
          <a:ext cx="11216642" cy="5617299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608321"/>
                <a:gridCol w="5608321"/>
              </a:tblGrid>
              <a:tr h="4307839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Y </a:t>
                      </a:r>
                      <a:r>
                        <a:rPr lang="fr-FR" sz="3600" b="0" dirty="0" err="1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a-t-il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un lien entre les segments </a:t>
                      </a:r>
                    </a:p>
                    <a:p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verts ?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Fréquence en % de la tranche B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3094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8,3 x 79 – 8,3 x 77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Développer :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(11n + 3)</a:t>
                      </a:r>
                      <a:r>
                        <a:rPr lang="fr-FR" sz="3600" b="0" baseline="30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lang="fr-FR" sz="3600" b="0" baseline="30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07" y="1973234"/>
            <a:ext cx="3353780" cy="1959206"/>
          </a:xfrm>
          <a:prstGeom prst="rect">
            <a:avLst/>
          </a:prstGeo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771215"/>
              </p:ext>
            </p:extLst>
          </p:nvPr>
        </p:nvGraphicFramePr>
        <p:xfrm>
          <a:off x="6563360" y="2297622"/>
          <a:ext cx="562864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6213"/>
                <a:gridCol w="1517227"/>
                <a:gridCol w="2235200"/>
              </a:tblGrid>
              <a:tr h="495365">
                <a:tc>
                  <a:txBody>
                    <a:bodyPr/>
                    <a:lstStyle/>
                    <a:p>
                      <a:r>
                        <a:rPr lang="fr-FR" sz="3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Tranche</a:t>
                      </a:r>
                      <a:endParaRPr lang="fr-FR" sz="36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Effectif</a:t>
                      </a:r>
                      <a:endParaRPr lang="fr-FR" sz="36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Fréquence</a:t>
                      </a:r>
                      <a:endParaRPr lang="fr-FR" sz="36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365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A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16,7%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365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B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18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365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33,3%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365">
                <a:tc>
                  <a:txBody>
                    <a:bodyPr/>
                    <a:lstStyle/>
                    <a:p>
                      <a:pPr algn="ctr"/>
                      <a:r>
                        <a:rPr lang="fr-FR" sz="3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Total</a:t>
                      </a:r>
                      <a:endParaRPr lang="fr-FR" sz="36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100%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27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6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27481334"/>
                  </p:ext>
                </p:extLst>
              </p:nvPr>
            </p:nvGraphicFramePr>
            <p:xfrm>
              <a:off x="1627917" y="1371600"/>
              <a:ext cx="10212390" cy="550124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sz="3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fr-FR" sz="36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17</m:t>
                                    </m:r>
                                  </m:num>
                                  <m:den>
                                    <m:r>
                                      <a:rPr lang="fr-FR" sz="3600" b="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fr-FR" sz="3600" b="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= </m:t>
                                </m:r>
                              </m:oMath>
                            </m:oMathPara>
                          </a14:m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 = 45 cm.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l =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R="90000"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À quelle fréquence va-t-on manger à la cantine du collège si on est demi-pensionnaire ?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(forme fractionnaire)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0,3 × 0,6=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27481334"/>
                  </p:ext>
                </p:extLst>
              </p:nvPr>
            </p:nvGraphicFramePr>
            <p:xfrm>
              <a:off x="1627917" y="1371600"/>
              <a:ext cx="10212390" cy="550124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3425" r="-100239" b="-114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 = 45 cm.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l = ?</a:t>
                          </a:r>
                          <a:r>
                            <a:rPr lang="fr-FR" sz="3600" b="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R="90000"/>
                    </a:tc>
                  </a:tr>
                  <a:tr h="2834640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À quelle fréquence va-t-on manger à la cantine du collège si on est demi-pensionnaire ? </a:t>
                          </a: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(forme fractionnaire)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97419" r="-239" b="-795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triangle%20is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132" y="1503029"/>
            <a:ext cx="2316480" cy="2116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6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68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84598991"/>
                  </p:ext>
                </p:extLst>
              </p:nvPr>
            </p:nvGraphicFramePr>
            <p:xfrm>
              <a:off x="1627917" y="1371600"/>
              <a:ext cx="10212390" cy="5956892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Forme de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section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rouge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Sarah a fait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24 tours de stade en 1h20min. En courant à la même vitesse, combien de tours ferait – elle en 30min ?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fr-FR" sz="3600" b="0" i="1" smtClean="0"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6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−3</m:t>
                                  </m:r>
                                </m:e>
                              </m:d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 </m:t>
                              </m:r>
                              <m:d>
                                <m:dPr>
                                  <m:ctrlPr>
                                    <a:rPr lang="fr-FR" sz="3600" b="0" i="1" smtClean="0"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−1 </m:t>
                                  </m:r>
                                </m:e>
                              </m:d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(1 000 – 25 ) x 4 =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84598991"/>
                  </p:ext>
                </p:extLst>
              </p:nvPr>
            </p:nvGraphicFramePr>
            <p:xfrm>
              <a:off x="1627917" y="1371600"/>
              <a:ext cx="10212390" cy="5408252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106195"/>
                    <a:gridCol w="5106195"/>
                  </a:tblGrid>
                  <a:tr h="2834640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Forme de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la section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rouge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Sarah a fait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24 tours de stade en 1h20min. En courant à la même vitesse, combien de tours ferait – elle en 30min ?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13475" r="-100239" b="-4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(1 000 – 25 ) x 4 =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92" y="1295765"/>
            <a:ext cx="2865120" cy="27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69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3995394"/>
                  </p:ext>
                </p:extLst>
              </p:nvPr>
            </p:nvGraphicFramePr>
            <p:xfrm>
              <a:off x="1627917" y="1371600"/>
              <a:ext cx="10212390" cy="485961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2402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Quel est le triple du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double de 100  ?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 + 6 – 5 –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2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+ 4 = </a:t>
                          </a:r>
                        </a:p>
                        <a:p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 + 6 – 5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– ( 2  + 4 ) = 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0,4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x 0,3 = </a:t>
                          </a:r>
                          <a:r>
                            <a:rPr lang="fr-FR" sz="3600" b="0" baseline="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(-3)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b="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(-4) </a:t>
                          </a:r>
                          <a14:m>
                            <m:oMath xmlns:m="http://schemas.openxmlformats.org/officeDocument/2006/math">
                              <m:r>
                                <a:rPr lang="fr-FR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(-1) =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3995394"/>
                  </p:ext>
                </p:extLst>
              </p:nvPr>
            </p:nvGraphicFramePr>
            <p:xfrm>
              <a:off x="1627917" y="1371600"/>
              <a:ext cx="10212390" cy="485961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106195"/>
                    <a:gridCol w="5106195"/>
                  </a:tblGrid>
                  <a:tr h="228600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Quel est le triple du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double de 100  ?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 + 6 – 5 –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2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+ 4 = </a:t>
                          </a:r>
                        </a:p>
                        <a:p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 + 6 – 5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– ( 2  + 4 ) = </a:t>
                          </a: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0,4</a:t>
                          </a: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 x 0,3 = </a:t>
                          </a:r>
                          <a:r>
                            <a:rPr lang="fr-FR" sz="3600" b="0" baseline="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92199" r="-239" b="-4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776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70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1181076"/>
                  </p:ext>
                </p:extLst>
              </p:nvPr>
            </p:nvGraphicFramePr>
            <p:xfrm>
              <a:off x="745067" y="1236133"/>
              <a:ext cx="11446932" cy="5416127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588000"/>
                    <a:gridCol w="5858932"/>
                  </a:tblGrid>
                  <a:tr h="3289594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est le lien entre les deux 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segments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rouges 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 d’arêtes a ce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solide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12653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48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8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48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FR" sz="48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fr-FR" sz="4800" b="0" i="1" smtClean="0"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48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fr-FR" sz="48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fr-FR" sz="48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fr-FR" sz="48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48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Périmètre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d’un rectangle de longueur a et </a:t>
                          </a:r>
                          <a:r>
                            <a:rPr lang="fr-FR" sz="3600" b="0" baseline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largeur b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1181076"/>
                  </p:ext>
                </p:extLst>
              </p:nvPr>
            </p:nvGraphicFramePr>
            <p:xfrm>
              <a:off x="745067" y="1236133"/>
              <a:ext cx="11446932" cy="5416127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588000"/>
                    <a:gridCol w="5858932"/>
                  </a:tblGrid>
                  <a:tr h="3289594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 est le lien entre les deux 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segments</a:t>
                          </a:r>
                        </a:p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rouges ?</a:t>
                          </a: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 d’arêtes a ce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solide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12653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9" t="-159312" r="-105125" b="-5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Périmètre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d’un rectangle de longueur a et </a:t>
                          </a:r>
                          <a:r>
                            <a:rPr lang="fr-FR" sz="3600" b="0" baseline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de largeur b ?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895455"/>
            <a:ext cx="3665707" cy="215161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33" y="1895455"/>
            <a:ext cx="3404640" cy="27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71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219037"/>
              </p:ext>
            </p:extLst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Est-ce un tableau de proportionnalité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234 x 0,1</a:t>
                      </a:r>
                    </a:p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=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234 : …</a:t>
                      </a:r>
                    </a:p>
                    <a:p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= … dixièmes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65339"/>
              </p:ext>
            </p:extLst>
          </p:nvPr>
        </p:nvGraphicFramePr>
        <p:xfrm>
          <a:off x="1894840" y="2545080"/>
          <a:ext cx="3820160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0080"/>
                <a:gridCol w="1910080"/>
              </a:tblGrid>
              <a:tr h="704850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20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5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72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041869"/>
              </p:ext>
            </p:extLst>
          </p:nvPr>
        </p:nvGraphicFramePr>
        <p:xfrm>
          <a:off x="650631" y="1452444"/>
          <a:ext cx="11453092" cy="536330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521569"/>
                <a:gridCol w="5931523"/>
              </a:tblGrid>
              <a:tr h="3046148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poses-tu pour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calculer l’aire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 ce cercle ?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Et son périmètre ?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317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9 x 0,1 = </a:t>
                      </a: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5" descr="../../../../Aire%20disque%20rayon%20et%20corde.p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79" y="1211801"/>
            <a:ext cx="2539273" cy="255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8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73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321096"/>
              </p:ext>
            </p:extLst>
          </p:nvPr>
        </p:nvGraphicFramePr>
        <p:xfrm>
          <a:off x="1627917" y="145178"/>
          <a:ext cx="10212390" cy="570698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06195"/>
                <a:gridCol w="5106195"/>
              </a:tblGrid>
              <a:tr h="177506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0,4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x 0,2 =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705498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</a:t>
                      </a:r>
                      <a:r>
                        <a:rPr lang="fr-FR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division de la différence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 9,7 et de 3 par la différence</a:t>
                      </a:r>
                      <a:r>
                        <a:rPr lang="fr-FR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 6 et de 5,4.</a:t>
                      </a:r>
                      <a:r>
                        <a:rPr lang="fr-FR" sz="3600" b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74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188866"/>
              </p:ext>
            </p:extLst>
          </p:nvPr>
        </p:nvGraphicFramePr>
        <p:xfrm>
          <a:off x="457199" y="1371600"/>
          <a:ext cx="11383108" cy="524021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691554"/>
                <a:gridCol w="5691554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poses-tu pour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calculer l’aire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 ce cercle 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4" descr="../../../../Aire%20disque%20diamèt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675" y="1338351"/>
            <a:ext cx="3019569" cy="292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40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75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522227"/>
              </p:ext>
            </p:extLst>
          </p:nvPr>
        </p:nvGraphicFramePr>
        <p:xfrm>
          <a:off x="1627917" y="1371600"/>
          <a:ext cx="10212390" cy="55225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5"/>
                <a:gridCol w="5106195"/>
              </a:tblGrid>
              <a:tr h="2948940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0,5 x 12 =</a:t>
                      </a:r>
                    </a:p>
                    <a:p>
                      <a:endParaRPr lang="fr-FR" sz="3600" b="0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0,5 x 0,4 = </a:t>
                      </a:r>
                    </a:p>
                    <a:p>
                      <a:endParaRPr lang="fr-FR" sz="3600" b="0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fr-FR" sz="3600" b="0" kern="120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0,5 x 0,3</a:t>
                      </a:r>
                      <a:r>
                        <a:rPr lang="fr-FR" sz="3600" b="0" kern="1200" baseline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=</a:t>
                      </a:r>
                      <a:endParaRPr lang="fr-FR" sz="3600" b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2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76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6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77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160302"/>
              </p:ext>
            </p:extLst>
          </p:nvPr>
        </p:nvGraphicFramePr>
        <p:xfrm>
          <a:off x="1627917" y="1371600"/>
          <a:ext cx="10212390" cy="540825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pPr lvl="0"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fr-FR" altLang="fr-FR" sz="3600" b="0" dirty="0" smtClean="0">
                          <a:latin typeface="Arial" charset="0"/>
                        </a:rPr>
                        <a:t>Un T-shirt coûte initialement 40€.</a:t>
                      </a:r>
                    </a:p>
                    <a:p>
                      <a:pPr lvl="0"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fr-FR" altLang="fr-FR" sz="3600" b="0" dirty="0" smtClean="0">
                          <a:latin typeface="Arial" charset="0"/>
                        </a:rPr>
                        <a:t>Quel est son prix après une réduction de 50% ?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4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59567359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Aire du rectangle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suivant :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20% de 30€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3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56,3 ÷10=</m:t>
                              </m:r>
                            </m:oMath>
                          </a14:m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Écriture décimale de la fréquence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sz="3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sz="3600" b="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 ? </a:t>
                          </a:r>
                          <a:endParaRPr lang="fr-FR" sz="3600" b="0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En </a:t>
                          </a:r>
                          <a:r>
                            <a:rPr lang="fr-FR" sz="3600" b="0" kern="1200" dirty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pourcentage ?</a:t>
                          </a:r>
                          <a:r>
                            <a:rPr lang="fr-FR" sz="36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59567359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Aire du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rectangle</a:t>
                          </a:r>
                          <a:r>
                            <a:rPr lang="fr-FR" sz="3600" b="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suivant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 :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r-FR" sz="3600" b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Calculer 20% de 30€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107346" r="-100239" b="-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107346" r="-239" b="-4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Image 4" descr="aire%20cm%20dm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16" y="1985740"/>
            <a:ext cx="2980659" cy="1741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7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78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123074"/>
              </p:ext>
            </p:extLst>
          </p:nvPr>
        </p:nvGraphicFramePr>
        <p:xfrm>
          <a:off x="1627917" y="1371600"/>
          <a:ext cx="10212390" cy="6217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Sarah a fait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6 tours de stade en 20 min. En courant à la même vitesse, combien de tours ferait – elle en 1h ?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Un triangle qui a 2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côtés égaux est un triangle ………………………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2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79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Un triangle qui a ses 3 côtés égaux est un triangle ………………………</a:t>
                      </a:r>
                    </a:p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01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80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999812"/>
              </p:ext>
            </p:extLst>
          </p:nvPr>
        </p:nvGraphicFramePr>
        <p:xfrm>
          <a:off x="720970" y="1371600"/>
          <a:ext cx="11471030" cy="540825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732584"/>
                <a:gridCol w="5738446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1" u="sng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Vrai ou faux ?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Lorsqu’on multiplie un nombre par un autre, on obtient un nombre plus grand que le nombre de départ.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poses-tu pour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calculer le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périmètre de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ce cercle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Symétrie</a:t>
                      </a:r>
                    </a:p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entre</a:t>
                      </a:r>
                    </a:p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F</a:t>
                      </a:r>
                      <a:r>
                        <a:rPr lang="fr-FR" sz="3600" b="0" baseline="-2500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</a:t>
                      </a: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et F</a:t>
                      </a:r>
                      <a:r>
                        <a:rPr lang="fr-FR" sz="3600" b="0" baseline="-2500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2</a:t>
                      </a: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?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5" descr="../../../../Aire%20disque%20diamèt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87" y="1019175"/>
            <a:ext cx="2817813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80" y="4552668"/>
            <a:ext cx="3940320" cy="23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81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0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82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0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83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882339"/>
              </p:ext>
            </p:extLst>
          </p:nvPr>
        </p:nvGraphicFramePr>
        <p:xfrm>
          <a:off x="1627917" y="1371600"/>
          <a:ext cx="10212390" cy="540825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fr-FR" altLang="fr-FR" sz="3600" b="0" dirty="0" smtClean="0">
                          <a:latin typeface="Arial" charset="0"/>
                        </a:rPr>
                        <a:t>Si un vase à 60€ est vendu en promotion à </a:t>
                      </a:r>
                    </a:p>
                    <a:p>
                      <a:pPr lvl="0"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fr-FR" altLang="fr-FR" sz="3600" b="0" dirty="0" smtClean="0">
                          <a:latin typeface="Arial" charset="0"/>
                        </a:rPr>
                        <a:t>-30%, à combien est-il vendu ?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6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84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30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78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79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34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80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8100959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sz="36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97×5=</m:t>
                              </m:r>
                            </m:oMath>
                          </a14:m>
                          <a:r>
                            <a:rPr lang="fr-FR" sz="3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b="1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3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FR" sz="3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fr-FR" sz="3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FR" sz="3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fr-FR" sz="36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 y </a:t>
                          </a:r>
                          <a:r>
                            <a:rPr lang="fr-FR" sz="360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d’axes de symétrie dans un carré ?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 dixième plus trois centièmes vaut :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8100959"/>
                  </p:ext>
                </p:extLst>
              </p:nvPr>
            </p:nvGraphicFramePr>
            <p:xfrm>
              <a:off x="1627917" y="1371600"/>
              <a:ext cx="10212390" cy="524021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106195"/>
                    <a:gridCol w="5106195"/>
                  </a:tblGrid>
                  <a:tr h="266660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9" t="-457" r="-100239" b="-9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19" t="-457" r="-239" b="-96804"/>
                          </a:stretch>
                        </a:blipFill>
                      </a:tcPr>
                    </a:tc>
                  </a:tr>
                  <a:tr h="2573612"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Combien y </a:t>
                          </a:r>
                          <a:r>
                            <a:rPr lang="fr-FR" sz="360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a-t-il</a:t>
                          </a:r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d’axes de symétrie dans un carré ?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Un dixième plus trois centièmes vaut :</a:t>
                          </a:r>
                          <a:r>
                            <a:rPr lang="fr-FR" sz="36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endParaRPr lang="fr-FR" sz="36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65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81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1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82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83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3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flash 84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42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Idées</a:t>
            </a:r>
            <a:endParaRPr lang="fr-FR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28339" y="-587983"/>
            <a:ext cx="15828122" cy="895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réflexe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: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pyramide à base carré de côté 3cm et de hauteur 7cm ; cylindre de rayon 1 m hauteur 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2m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Aires, volumes, périmètres astucieux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MM p376 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grandeurs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dirty="0" smtClean="0">
                <a:latin typeface="Arial" charset="0"/>
              </a:rPr>
              <a:t>Calcul du jour Phare cycle 4 (ex p147)</a:t>
            </a:r>
            <a:endParaRPr kumimoji="0" lang="fr-FR" alt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Pythagore non 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constructible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 smtClean="0">
                <a:latin typeface="Arial" charset="0"/>
              </a:rPr>
              <a:t>Fractions </a:t>
            </a:r>
            <a:r>
              <a:rPr lang="fr-FR" altLang="fr-FR" b="1" dirty="0">
                <a:latin typeface="Arial" charset="0"/>
              </a:rPr>
              <a:t>même dénominateur puis pas même </a:t>
            </a:r>
            <a:r>
              <a:rPr lang="fr-FR" altLang="fr-FR" b="1" dirty="0" err="1">
                <a:latin typeface="Arial" charset="0"/>
              </a:rPr>
              <a:t>dénom</a:t>
            </a:r>
            <a:r>
              <a:rPr lang="fr-FR" altLang="fr-FR" b="1" dirty="0">
                <a:latin typeface="Arial" charset="0"/>
              </a:rPr>
              <a:t> mais simple (à résoudre en passant par </a:t>
            </a:r>
            <a:r>
              <a:rPr lang="fr-FR" altLang="fr-FR" b="1" dirty="0" smtClean="0">
                <a:latin typeface="Arial" charset="0"/>
              </a:rPr>
              <a:t>du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 smtClean="0">
                <a:latin typeface="Arial" charset="0"/>
              </a:rPr>
              <a:t> </a:t>
            </a:r>
            <a:r>
              <a:rPr lang="fr-FR" altLang="fr-FR" b="1" dirty="0">
                <a:latin typeface="Arial" charset="0"/>
              </a:rPr>
              <a:t>décimal ), puis de plus en plus complexe</a:t>
            </a:r>
            <a:r>
              <a:rPr lang="fr-FR" altLang="fr-FR" b="1" dirty="0" smtClean="0">
                <a:latin typeface="Arial" charset="0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 smtClean="0">
                <a:latin typeface="Arial" charset="0"/>
              </a:rPr>
              <a:t>Somme et produit. Simplification. Simplification dans des produits de fractions.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 smtClean="0">
                <a:latin typeface="Arial" charset="0"/>
              </a:rPr>
              <a:t>Addition et multiplications de fraction et d’un nombre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 smtClean="0">
                <a:latin typeface="Arial" charset="0"/>
              </a:rPr>
              <a:t>Comparaison de fractions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latin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 smtClean="0">
                <a:latin typeface="Arial" charset="0"/>
              </a:rPr>
              <a:t>Puissances : multiplication et division par des puissances de 10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charset="0"/>
              </a:rPr>
              <a:t>Ordre de grandeurs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dirty="0" smtClean="0">
              <a:latin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charset="0"/>
              </a:rPr>
              <a:t>Calculs astucieux   p249 et 267 MM</a:t>
            </a:r>
            <a:endParaRPr lang="fr-FR" altLang="fr-FR" dirty="0">
              <a:latin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charset="0"/>
              </a:rPr>
              <a:t>Priorités opératoires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charset="0"/>
              </a:rPr>
              <a:t>Développer et réduire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charset="0"/>
              </a:rPr>
              <a:t>Critère de divisibilité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charset="0"/>
              </a:rPr>
              <a:t>Boites à idées + reprendre des choses déjà demandées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latin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charset="0"/>
              </a:rPr>
              <a:t>Calcul littéral (</a:t>
            </a:r>
            <a:r>
              <a:rPr lang="fr-FR" altLang="fr-FR" dirty="0" err="1" smtClean="0">
                <a:latin typeface="Arial" charset="0"/>
              </a:rPr>
              <a:t>dvlper</a:t>
            </a:r>
            <a:r>
              <a:rPr lang="fr-FR" altLang="fr-FR" dirty="0" smtClean="0">
                <a:latin typeface="Arial" charset="0"/>
              </a:rPr>
              <a:t>, facto, </a:t>
            </a:r>
            <a:r>
              <a:rPr lang="fr-FR" altLang="fr-FR" dirty="0" err="1" smtClean="0">
                <a:latin typeface="Arial" charset="0"/>
              </a:rPr>
              <a:t>reduire</a:t>
            </a:r>
            <a:r>
              <a:rPr lang="fr-FR" altLang="fr-FR" dirty="0" smtClean="0">
                <a:latin typeface="Arial" charset="0"/>
              </a:rPr>
              <a:t> … 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latin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charset="0"/>
              </a:rPr>
              <a:t>Questionnaire de </a:t>
            </a:r>
            <a:r>
              <a:rPr lang="fr-FR" altLang="fr-FR" dirty="0" err="1" smtClean="0">
                <a:latin typeface="Arial" charset="0"/>
              </a:rPr>
              <a:t>Kza</a:t>
            </a:r>
            <a:endParaRPr lang="fr-FR" altLang="fr-FR" dirty="0" smtClean="0">
              <a:latin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latin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charset="0"/>
              </a:rPr>
              <a:t>Géométrie mentale </a:t>
            </a:r>
            <a:r>
              <a:rPr lang="fr-FR" altLang="fr-FR" smtClean="0">
                <a:latin typeface="Arial" charset="0"/>
              </a:rPr>
              <a:t>de Matou </a:t>
            </a:r>
            <a:r>
              <a:rPr lang="fr-FR" altLang="fr-FR" dirty="0" smtClean="0">
                <a:latin typeface="Arial" charset="0"/>
              </a:rPr>
              <a:t>matheux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latin typeface="Arial" charset="0"/>
            </a:endParaRPr>
          </a:p>
          <a:p>
            <a:r>
              <a:rPr lang="fr-FR" b="1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Volume d’une sphère</a:t>
            </a:r>
          </a:p>
          <a:p>
            <a:r>
              <a:rPr lang="fr-FR" b="1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MM p367</a:t>
            </a:r>
          </a:p>
          <a:p>
            <a:r>
              <a:rPr lang="fr-FR" b="1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Section de cylindre, de pyramide, de </a:t>
            </a:r>
            <a:r>
              <a:rPr lang="fr-FR" b="1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cône</a:t>
            </a:r>
            <a:endParaRPr lang="fr-FR" altLang="fr-FR" dirty="0" smtClean="0">
              <a:latin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latin typeface="Arial" charset="0"/>
            </a:endParaRPr>
          </a:p>
        </p:txBody>
      </p:sp>
      <p:pic>
        <p:nvPicPr>
          <p:cNvPr id="1031" name="Image 1" descr="../../../../triangle%20non%20constructi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-350002"/>
            <a:ext cx="31496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1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ut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Volu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olu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15139</TotalTime>
  <Words>3510</Words>
  <Application>Microsoft Office PowerPoint</Application>
  <PresentationFormat>Personnalisé</PresentationFormat>
  <Paragraphs>924</Paragraphs>
  <Slides>94</Slides>
  <Notes>92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95" baseType="lpstr">
      <vt:lpstr>Volute</vt:lpstr>
      <vt:lpstr>Questions flash 3°</vt:lpstr>
      <vt:lpstr>Questions flash 1</vt:lpstr>
      <vt:lpstr>Questions flash 2</vt:lpstr>
      <vt:lpstr>Questions flash 3</vt:lpstr>
      <vt:lpstr>Questions flash 4</vt:lpstr>
      <vt:lpstr>Questions flash 5</vt:lpstr>
      <vt:lpstr>Questions flash 6</vt:lpstr>
      <vt:lpstr>Questions flash 7</vt:lpstr>
      <vt:lpstr>Questions flash 8</vt:lpstr>
      <vt:lpstr>Questions flash 9</vt:lpstr>
      <vt:lpstr>Questions flash 10</vt:lpstr>
      <vt:lpstr>Questions flash 11</vt:lpstr>
      <vt:lpstr>Questions flash 12</vt:lpstr>
      <vt:lpstr>Questions flash 13</vt:lpstr>
      <vt:lpstr>Questions flash 14</vt:lpstr>
      <vt:lpstr>Questions flash 15</vt:lpstr>
      <vt:lpstr>Rappel : Conversion volumes et contenances                                                                                1L = 1 dm3 </vt:lpstr>
      <vt:lpstr>Questions flash 16</vt:lpstr>
      <vt:lpstr>Questions flash 17</vt:lpstr>
      <vt:lpstr>Questions flash 18</vt:lpstr>
      <vt:lpstr>Questions flash 19</vt:lpstr>
      <vt:lpstr>Questions flash 20</vt:lpstr>
      <vt:lpstr>Questions flash 21</vt:lpstr>
      <vt:lpstr>Questions flash 22</vt:lpstr>
      <vt:lpstr>Questions flash 23</vt:lpstr>
      <vt:lpstr>Questions flash 24</vt:lpstr>
      <vt:lpstr>Questions flash 25 </vt:lpstr>
      <vt:lpstr>Questions flash 26</vt:lpstr>
      <vt:lpstr>Questions flash 27</vt:lpstr>
      <vt:lpstr>Questions flash 28</vt:lpstr>
      <vt:lpstr>Questions flash 29</vt:lpstr>
      <vt:lpstr>Questions flash 30</vt:lpstr>
      <vt:lpstr>Questions flash 31</vt:lpstr>
      <vt:lpstr>Questions flash 32</vt:lpstr>
      <vt:lpstr>Questions flash 33</vt:lpstr>
      <vt:lpstr>Questions flash 34</vt:lpstr>
      <vt:lpstr>Questions flash 35</vt:lpstr>
      <vt:lpstr>Questions flash 36</vt:lpstr>
      <vt:lpstr>Questions flash 37</vt:lpstr>
      <vt:lpstr>Questions flash 38 </vt:lpstr>
      <vt:lpstr>Questions flash 39</vt:lpstr>
      <vt:lpstr>Questions flash 40</vt:lpstr>
      <vt:lpstr>Questions flash 41</vt:lpstr>
      <vt:lpstr>Questions flash 42</vt:lpstr>
      <vt:lpstr>Questions flash 43</vt:lpstr>
      <vt:lpstr>Questions flash 44</vt:lpstr>
      <vt:lpstr>Questions flash 45</vt:lpstr>
      <vt:lpstr>Questions flash 46</vt:lpstr>
      <vt:lpstr>Questions flash 47</vt:lpstr>
      <vt:lpstr>Questions flash 48</vt:lpstr>
      <vt:lpstr>Questions flash 49</vt:lpstr>
      <vt:lpstr>Questions flash 50</vt:lpstr>
      <vt:lpstr>Questions flash 51</vt:lpstr>
      <vt:lpstr>Questions flash 52</vt:lpstr>
      <vt:lpstr>Questions flash 53</vt:lpstr>
      <vt:lpstr>Questions flash 54</vt:lpstr>
      <vt:lpstr>Questions flash 55</vt:lpstr>
      <vt:lpstr>Questions flash 56</vt:lpstr>
      <vt:lpstr>Questions flash 57</vt:lpstr>
      <vt:lpstr>Questions flash 58</vt:lpstr>
      <vt:lpstr>Questions flash 59</vt:lpstr>
      <vt:lpstr>Questions flash 60</vt:lpstr>
      <vt:lpstr>Questions flash 61</vt:lpstr>
      <vt:lpstr>Questions flash 62</vt:lpstr>
      <vt:lpstr>Questions flash 63</vt:lpstr>
      <vt:lpstr>Questions flash 64</vt:lpstr>
      <vt:lpstr>Questions flash 65</vt:lpstr>
      <vt:lpstr>Questions flash 66</vt:lpstr>
      <vt:lpstr>Questions flash 67</vt:lpstr>
      <vt:lpstr>Questions flash 68</vt:lpstr>
      <vt:lpstr>Questions flash 69</vt:lpstr>
      <vt:lpstr>Questions flash 70</vt:lpstr>
      <vt:lpstr>Questions flash 71</vt:lpstr>
      <vt:lpstr>Questions flash 72</vt:lpstr>
      <vt:lpstr>Questions flash 73</vt:lpstr>
      <vt:lpstr>Questions flash 74</vt:lpstr>
      <vt:lpstr>Questions flash 75</vt:lpstr>
      <vt:lpstr>Questions flash 76</vt:lpstr>
      <vt:lpstr>Questions flash 77</vt:lpstr>
      <vt:lpstr>Questions flash 78</vt:lpstr>
      <vt:lpstr>Questions flash 79</vt:lpstr>
      <vt:lpstr>Questions flash 80</vt:lpstr>
      <vt:lpstr>Questions flash 81</vt:lpstr>
      <vt:lpstr>Questions flash 82</vt:lpstr>
      <vt:lpstr>Questions flash 83</vt:lpstr>
      <vt:lpstr>Questions flash 84</vt:lpstr>
      <vt:lpstr>Questions flash 78</vt:lpstr>
      <vt:lpstr>Questions flash 79</vt:lpstr>
      <vt:lpstr>Questions flash 80</vt:lpstr>
      <vt:lpstr>Questions flash 81</vt:lpstr>
      <vt:lpstr>Questions flash 82</vt:lpstr>
      <vt:lpstr>Questions flash 83</vt:lpstr>
      <vt:lpstr>Questions flash 84</vt:lpstr>
      <vt:lpstr>Idées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Questions flash 3°</dc:title>
  <dc:creator>Utilisateur de Microsoft Office</dc:creator>
  <cp:lastModifiedBy>Riyadh2</cp:lastModifiedBy>
  <cp:revision>363</cp:revision>
  <dcterms:created xsi:type="dcterms:W3CDTF">2016-10-04T07:29:38Z</dcterms:created>
  <dcterms:modified xsi:type="dcterms:W3CDTF">2018-02-18T12:43:33Z</dcterms:modified>
</cp:coreProperties>
</file>